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9" r:id="rId1"/>
  </p:sldMasterIdLst>
  <p:sldIdLst>
    <p:sldId id="256" r:id="rId2"/>
    <p:sldId id="258" r:id="rId3"/>
    <p:sldId id="279" r:id="rId4"/>
    <p:sldId id="280" r:id="rId5"/>
    <p:sldId id="281" r:id="rId6"/>
    <p:sldId id="290" r:id="rId7"/>
    <p:sldId id="284" r:id="rId8"/>
    <p:sldId id="285" r:id="rId9"/>
    <p:sldId id="282" r:id="rId10"/>
    <p:sldId id="264" r:id="rId11"/>
    <p:sldId id="265" r:id="rId12"/>
    <p:sldId id="266" r:id="rId13"/>
    <p:sldId id="287" r:id="rId14"/>
    <p:sldId id="288" r:id="rId15"/>
    <p:sldId id="289" r:id="rId16"/>
    <p:sldId id="291" r:id="rId17"/>
    <p:sldId id="292" r:id="rId18"/>
    <p:sldId id="278" r:id="rId19"/>
  </p:sldIdLst>
  <p:sldSz cx="12192000" cy="6858000"/>
  <p:notesSz cx="6858000" cy="9144000"/>
  <p:embeddedFontLst>
    <p:embeddedFont>
      <p:font typeface="Eras Medium ITC" panose="020B0602030504020804" pitchFamily="34" charset="0"/>
      <p:regular r:id="rId20"/>
    </p:embeddedFont>
    <p:embeddedFont>
      <p:font typeface="Century Gothic" panose="020B0502020202020204" pitchFamily="34" charset="0"/>
      <p:regular r:id="rId21"/>
      <p:bold r:id="rId22"/>
      <p:italic r:id="rId23"/>
      <p:boldItalic r:id="rId24"/>
    </p:embeddedFont>
    <p:embeddedFont>
      <p:font typeface="Garamond" panose="02020404030301010803" pitchFamily="18" charset="0"/>
      <p:regular r:id="rId25"/>
      <p:bold r:id="rId26"/>
      <p:italic r:id="rId27"/>
    </p:embeddedFont>
    <p:embeddedFont>
      <p:font typeface="Calibri" panose="020F0502020204030204" pitchFamily="34" charset="0"/>
      <p:regular r:id="rId28"/>
      <p:bold r:id="rId29"/>
      <p:italic r:id="rId30"/>
      <p:boldItalic r:id="rId31"/>
    </p:embeddedFont>
    <p:embeddedFont>
      <p:font typeface="Wingdings 3" panose="05040102010807070707" pitchFamily="18" charset="2"/>
      <p:regular r:id="rId3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8" d="100"/>
          <a:sy n="78" d="100"/>
        </p:scale>
        <p:origin x="64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AB76612-024B-4163-8D84-F1C2989489FD}" type="slidenum">
              <a:rPr lang="fr-FR" smtClean="0"/>
              <a:pPr/>
              <a:t>‹#›</a:t>
            </a:fld>
            <a:endParaRPr lang="fr-FR"/>
          </a:p>
        </p:txBody>
      </p:sp>
    </p:spTree>
    <p:extLst>
      <p:ext uri="{BB962C8B-B14F-4D97-AF65-F5344CB8AC3E}">
        <p14:creationId xmlns:p14="http://schemas.microsoft.com/office/powerpoint/2010/main" val="2317906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AB76612-024B-4163-8D84-F1C2989489FD}" type="slidenum">
              <a:rPr lang="fr-FR" smtClean="0"/>
              <a:pPr/>
              <a:t>‹#›</a:t>
            </a:fld>
            <a:endParaRPr lang="fr-FR"/>
          </a:p>
        </p:txBody>
      </p:sp>
    </p:spTree>
    <p:extLst>
      <p:ext uri="{BB962C8B-B14F-4D97-AF65-F5344CB8AC3E}">
        <p14:creationId xmlns:p14="http://schemas.microsoft.com/office/powerpoint/2010/main" val="367894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AB76612-024B-4163-8D84-F1C2989489FD}" type="slidenum">
              <a:rPr lang="fr-FR" smtClean="0"/>
              <a:pPr/>
              <a:t>‹#›</a:t>
            </a:fld>
            <a:endParaRPr lang="fr-FR"/>
          </a:p>
        </p:txBody>
      </p:sp>
    </p:spTree>
    <p:extLst>
      <p:ext uri="{BB962C8B-B14F-4D97-AF65-F5344CB8AC3E}">
        <p14:creationId xmlns:p14="http://schemas.microsoft.com/office/powerpoint/2010/main" val="314895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AB76612-024B-4163-8D84-F1C2989489FD}" type="slidenum">
              <a:rPr lang="fr-FR" smtClean="0"/>
              <a:pPr/>
              <a:t>‹#›</a:t>
            </a:fld>
            <a:endParaRPr lang="fr-FR"/>
          </a:p>
        </p:txBody>
      </p:sp>
    </p:spTree>
    <p:extLst>
      <p:ext uri="{BB962C8B-B14F-4D97-AF65-F5344CB8AC3E}">
        <p14:creationId xmlns:p14="http://schemas.microsoft.com/office/powerpoint/2010/main" val="2879818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AB76612-024B-4163-8D84-F1C2989489FD}" type="slidenum">
              <a:rPr lang="fr-FR" smtClean="0"/>
              <a:pPr/>
              <a:t>‹#›</a:t>
            </a:fld>
            <a:endParaRPr lang="fr-FR"/>
          </a:p>
        </p:txBody>
      </p:sp>
    </p:spTree>
    <p:extLst>
      <p:ext uri="{BB962C8B-B14F-4D97-AF65-F5344CB8AC3E}">
        <p14:creationId xmlns:p14="http://schemas.microsoft.com/office/powerpoint/2010/main" val="1438946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AB76612-024B-4163-8D84-F1C2989489FD}" type="slidenum">
              <a:rPr lang="fr-FR" smtClean="0"/>
              <a:pPr/>
              <a:t>‹#›</a:t>
            </a:fld>
            <a:endParaRPr lang="fr-FR"/>
          </a:p>
        </p:txBody>
      </p:sp>
    </p:spTree>
    <p:extLst>
      <p:ext uri="{BB962C8B-B14F-4D97-AF65-F5344CB8AC3E}">
        <p14:creationId xmlns:p14="http://schemas.microsoft.com/office/powerpoint/2010/main" val="40240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AB76612-024B-4163-8D84-F1C2989489FD}" type="slidenum">
              <a:rPr lang="fr-FR" smtClean="0"/>
              <a:pPr/>
              <a:t>‹#›</a:t>
            </a:fld>
            <a:endParaRPr lang="fr-FR"/>
          </a:p>
        </p:txBody>
      </p:sp>
    </p:spTree>
    <p:extLst>
      <p:ext uri="{BB962C8B-B14F-4D97-AF65-F5344CB8AC3E}">
        <p14:creationId xmlns:p14="http://schemas.microsoft.com/office/powerpoint/2010/main" val="2672965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AB76612-024B-4163-8D84-F1C2989489FD}" type="slidenum">
              <a:rPr lang="fr-FR" smtClean="0"/>
              <a:pPr/>
              <a:t>‹#›</a:t>
            </a:fld>
            <a:endParaRPr lang="fr-FR"/>
          </a:p>
        </p:txBody>
      </p:sp>
    </p:spTree>
    <p:extLst>
      <p:ext uri="{BB962C8B-B14F-4D97-AF65-F5344CB8AC3E}">
        <p14:creationId xmlns:p14="http://schemas.microsoft.com/office/powerpoint/2010/main" val="420750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AB76612-024B-4163-8D84-F1C2989489FD}" type="slidenum">
              <a:rPr lang="fr-FR" smtClean="0"/>
              <a:pPr/>
              <a:t>‹#›</a:t>
            </a:fld>
            <a:endParaRPr lang="fr-FR"/>
          </a:p>
        </p:txBody>
      </p:sp>
    </p:spTree>
    <p:extLst>
      <p:ext uri="{BB962C8B-B14F-4D97-AF65-F5344CB8AC3E}">
        <p14:creationId xmlns:p14="http://schemas.microsoft.com/office/powerpoint/2010/main" val="1222815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AB76612-024B-4163-8D84-F1C2989489FD}" type="slidenum">
              <a:rPr lang="fr-FR" smtClean="0"/>
              <a:pPr/>
              <a:t>‹#›</a:t>
            </a:fld>
            <a:endParaRPr lang="fr-FR"/>
          </a:p>
        </p:txBody>
      </p:sp>
    </p:spTree>
    <p:extLst>
      <p:ext uri="{BB962C8B-B14F-4D97-AF65-F5344CB8AC3E}">
        <p14:creationId xmlns:p14="http://schemas.microsoft.com/office/powerpoint/2010/main" val="253586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AB76612-024B-4163-8D84-F1C2989489FD}" type="slidenum">
              <a:rPr lang="fr-FR" smtClean="0"/>
              <a:pPr/>
              <a:t>‹#›</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57651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Modifiez les styles du texte du masque</a:t>
            </a:r>
          </a:p>
        </p:txBody>
      </p:sp>
      <p:sp>
        <p:nvSpPr>
          <p:cNvPr id="5" name="Date Placeholder 4"/>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AB76612-024B-4163-8D84-F1C2989489FD}" type="slidenum">
              <a:rPr lang="fr-FR" smtClean="0"/>
              <a:pPr/>
              <a:t>‹#›</a:t>
            </a:fld>
            <a:endParaRPr lang="fr-FR"/>
          </a:p>
        </p:txBody>
      </p:sp>
    </p:spTree>
    <p:extLst>
      <p:ext uri="{BB962C8B-B14F-4D97-AF65-F5344CB8AC3E}">
        <p14:creationId xmlns:p14="http://schemas.microsoft.com/office/powerpoint/2010/main" val="6176837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Modifiez les styles du texte du masque</a:t>
            </a:r>
          </a:p>
        </p:txBody>
      </p:sp>
      <p:sp>
        <p:nvSpPr>
          <p:cNvPr id="5" name="Date Placeholder 4"/>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AB76612-024B-4163-8D84-F1C2989489FD}" type="slidenum">
              <a:rPr lang="fr-FR" smtClean="0"/>
              <a:pPr/>
              <a:t>‹#›</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34932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Modifiez les styles du texte du masque</a:t>
            </a:r>
          </a:p>
        </p:txBody>
      </p:sp>
      <p:sp>
        <p:nvSpPr>
          <p:cNvPr id="5" name="Date Placeholder 4"/>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AB76612-024B-4163-8D84-F1C2989489FD}" type="slidenum">
              <a:rPr lang="fr-FR" smtClean="0"/>
              <a:pPr/>
              <a:t>‹#›</a:t>
            </a:fld>
            <a:endParaRPr lang="fr-FR"/>
          </a:p>
        </p:txBody>
      </p:sp>
    </p:spTree>
    <p:extLst>
      <p:ext uri="{BB962C8B-B14F-4D97-AF65-F5344CB8AC3E}">
        <p14:creationId xmlns:p14="http://schemas.microsoft.com/office/powerpoint/2010/main" val="2349312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AB76612-024B-4163-8D84-F1C2989489FD}" type="slidenum">
              <a:rPr lang="fr-FR" smtClean="0"/>
              <a:pPr/>
              <a:t>‹#›</a:t>
            </a:fld>
            <a:endParaRPr lang="fr-FR"/>
          </a:p>
        </p:txBody>
      </p:sp>
    </p:spTree>
    <p:extLst>
      <p:ext uri="{BB962C8B-B14F-4D97-AF65-F5344CB8AC3E}">
        <p14:creationId xmlns:p14="http://schemas.microsoft.com/office/powerpoint/2010/main" val="1024979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55EFD2D-420F-4E54-89E8-DB36D6CD68E8}" type="datetimeFigureOut">
              <a:rPr lang="fr-FR" smtClean="0"/>
              <a:pPr/>
              <a:t>26/11/2019</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AB76612-024B-4163-8D84-F1C2989489FD}" type="slidenum">
              <a:rPr lang="fr-FR" smtClean="0"/>
              <a:pPr/>
              <a:t>‹#›</a:t>
            </a:fld>
            <a:endParaRPr lang="fr-FR"/>
          </a:p>
        </p:txBody>
      </p:sp>
    </p:spTree>
    <p:extLst>
      <p:ext uri="{BB962C8B-B14F-4D97-AF65-F5344CB8AC3E}">
        <p14:creationId xmlns:p14="http://schemas.microsoft.com/office/powerpoint/2010/main" val="814607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55EFD2D-420F-4E54-89E8-DB36D6CD68E8}" type="datetimeFigureOut">
              <a:rPr lang="fr-FR" smtClean="0"/>
              <a:pPr/>
              <a:t>26/11/2019</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AB76612-024B-4163-8D84-F1C2989489FD}" type="slidenum">
              <a:rPr lang="fr-FR" smtClean="0"/>
              <a:pPr/>
              <a:t>‹#›</a:t>
            </a:fld>
            <a:endParaRPr lang="fr-FR"/>
          </a:p>
        </p:txBody>
      </p:sp>
    </p:spTree>
    <p:extLst>
      <p:ext uri="{BB962C8B-B14F-4D97-AF65-F5344CB8AC3E}">
        <p14:creationId xmlns:p14="http://schemas.microsoft.com/office/powerpoint/2010/main" val="334236461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009104" y="266701"/>
            <a:ext cx="9277082" cy="3897526"/>
          </a:xfrm>
        </p:spPr>
        <p:txBody>
          <a:bodyPr>
            <a:normAutofit fontScale="90000"/>
          </a:bodyPr>
          <a:lstStyle/>
          <a:p>
            <a:pPr indent="450215" algn="ctr">
              <a:lnSpc>
                <a:spcPct val="100000"/>
              </a:lnSpc>
            </a:pPr>
            <a:r>
              <a:rPr lang="fr-FR" sz="2400" b="1" dirty="0" smtClean="0">
                <a:ea typeface="Times New Roman" panose="02020603050405020304" pitchFamily="18" charset="0"/>
                <a:cs typeface="Times New Roman" panose="02020603050405020304" pitchFamily="18" charset="0"/>
              </a:rPr>
              <a:t>ORGANISATION  INTERNATIONALE DE LA FRANCOPHONIE</a:t>
            </a:r>
            <a:br>
              <a:rPr lang="fr-FR" sz="2400" b="1" dirty="0" smtClean="0">
                <a:ea typeface="Times New Roman" panose="02020603050405020304" pitchFamily="18" charset="0"/>
                <a:cs typeface="Times New Roman" panose="02020603050405020304" pitchFamily="18" charset="0"/>
              </a:rPr>
            </a:br>
            <a:r>
              <a:rPr lang="fr-FR" sz="2400" b="1" dirty="0" smtClean="0">
                <a:ea typeface="Times New Roman" panose="02020603050405020304" pitchFamily="18" charset="0"/>
                <a:cs typeface="Times New Roman" panose="02020603050405020304" pitchFamily="18" charset="0"/>
              </a:rPr>
              <a:t>EN PARTENARIAT  AVEC </a:t>
            </a:r>
            <a:br>
              <a:rPr lang="fr-FR" sz="2400" b="1" dirty="0" smtClean="0">
                <a:ea typeface="Times New Roman" panose="02020603050405020304" pitchFamily="18" charset="0"/>
                <a:cs typeface="Times New Roman" panose="02020603050405020304" pitchFamily="18" charset="0"/>
              </a:rPr>
            </a:br>
            <a:r>
              <a:rPr lang="fr-FR" sz="2400" b="1" dirty="0" smtClean="0">
                <a:ea typeface="Times New Roman" panose="02020603050405020304" pitchFamily="18" charset="0"/>
                <a:cs typeface="Times New Roman" panose="02020603050405020304" pitchFamily="18" charset="0"/>
              </a:rPr>
              <a:t>OBSERVATOIRE PHAROS-AVOCATS SANS FRONTIERE-ASSOCIATION DE PROTECTION DES ENFANTS AU TCHAD</a:t>
            </a:r>
            <a:br>
              <a:rPr lang="fr-FR" sz="2400" b="1" dirty="0" smtClean="0">
                <a:ea typeface="Times New Roman" panose="02020603050405020304" pitchFamily="18" charset="0"/>
                <a:cs typeface="Times New Roman" panose="02020603050405020304" pitchFamily="18" charset="0"/>
              </a:rPr>
            </a:br>
            <a:r>
              <a:rPr lang="fr-FR" sz="1200" b="1" dirty="0">
                <a:latin typeface="Garamond" panose="02020404030301010803" pitchFamily="18" charset="0"/>
                <a:ea typeface="Times New Roman" panose="02020603050405020304" pitchFamily="18" charset="0"/>
                <a:cs typeface="Times New Roman" panose="02020603050405020304" pitchFamily="18" charset="0"/>
              </a:rPr>
              <a:t/>
            </a:r>
            <a:br>
              <a:rPr lang="fr-FR" sz="1200" b="1" dirty="0">
                <a:latin typeface="Garamond" panose="02020404030301010803" pitchFamily="18" charset="0"/>
                <a:ea typeface="Times New Roman" panose="02020603050405020304" pitchFamily="18" charset="0"/>
                <a:cs typeface="Times New Roman" panose="02020603050405020304" pitchFamily="18" charset="0"/>
              </a:rPr>
            </a:br>
            <a:r>
              <a:rPr lang="fr-CM" sz="2700" dirty="0" smtClean="0">
                <a:solidFill>
                  <a:srgbClr val="7030A0"/>
                </a:solidFill>
              </a:rPr>
              <a:t>CONFERENCE</a:t>
            </a:r>
            <a:br>
              <a:rPr lang="fr-CM" sz="2700" dirty="0" smtClean="0">
                <a:solidFill>
                  <a:srgbClr val="7030A0"/>
                </a:solidFill>
              </a:rPr>
            </a:br>
            <a:r>
              <a:rPr lang="fr-CM" sz="2700" dirty="0" smtClean="0">
                <a:solidFill>
                  <a:srgbClr val="7030A0"/>
                </a:solidFill>
              </a:rPr>
              <a:t>« ENFANTS SANS IDENTITES, QUEL AVENIR? »</a:t>
            </a:r>
            <a:r>
              <a:rPr lang="fr-FR" sz="2000" b="1" dirty="0">
                <a:solidFill>
                  <a:prstClr val="black">
                    <a:lumMod val="85000"/>
                    <a:lumOff val="15000"/>
                  </a:prstClr>
                </a:solidFill>
                <a:latin typeface="Eras Medium ITC" panose="020B0602030504020804" pitchFamily="34" charset="0"/>
                <a:ea typeface="Times New Roman" panose="02020603050405020304" pitchFamily="18" charset="0"/>
                <a:cs typeface="Times New Roman" panose="02020603050405020304" pitchFamily="18" charset="0"/>
              </a:rPr>
              <a:t/>
            </a:r>
            <a:br>
              <a:rPr lang="fr-FR" sz="2000" b="1" dirty="0">
                <a:solidFill>
                  <a:prstClr val="black">
                    <a:lumMod val="85000"/>
                    <a:lumOff val="15000"/>
                  </a:prstClr>
                </a:solidFill>
                <a:latin typeface="Eras Medium ITC" panose="020B0602030504020804" pitchFamily="34" charset="0"/>
                <a:ea typeface="Times New Roman" panose="02020603050405020304" pitchFamily="18" charset="0"/>
                <a:cs typeface="Times New Roman" panose="02020603050405020304" pitchFamily="18" charset="0"/>
              </a:rPr>
            </a:br>
            <a:r>
              <a:rPr lang="fr-FR" sz="2000" b="1" dirty="0">
                <a:latin typeface="Eras Medium ITC" panose="020B0602030504020804" pitchFamily="34" charset="0"/>
                <a:ea typeface="Times New Roman" panose="02020603050405020304" pitchFamily="18" charset="0"/>
                <a:cs typeface="Times New Roman" panose="02020603050405020304" pitchFamily="18" charset="0"/>
              </a:rPr>
              <a:t/>
            </a:r>
            <a:br>
              <a:rPr lang="fr-FR" sz="2000" b="1" dirty="0">
                <a:latin typeface="Eras Medium ITC" panose="020B0602030504020804" pitchFamily="34" charset="0"/>
                <a:ea typeface="Times New Roman" panose="02020603050405020304" pitchFamily="18" charset="0"/>
                <a:cs typeface="Times New Roman" panose="02020603050405020304" pitchFamily="18" charset="0"/>
              </a:rPr>
            </a:br>
            <a:r>
              <a:rPr lang="fr-FR" sz="2000" b="1" dirty="0">
                <a:latin typeface="Eras Medium ITC" panose="020B0602030504020804" pitchFamily="34" charset="0"/>
                <a:ea typeface="Times New Roman" panose="02020603050405020304" pitchFamily="18" charset="0"/>
                <a:cs typeface="Times New Roman" panose="02020603050405020304" pitchFamily="18" charset="0"/>
              </a:rPr>
              <a:t>Thème</a:t>
            </a:r>
            <a:br>
              <a:rPr lang="fr-FR" sz="2000" b="1" dirty="0">
                <a:latin typeface="Eras Medium ITC" panose="020B0602030504020804" pitchFamily="34" charset="0"/>
                <a:ea typeface="Times New Roman" panose="02020603050405020304" pitchFamily="18" charset="0"/>
                <a:cs typeface="Times New Roman" panose="02020603050405020304" pitchFamily="18" charset="0"/>
              </a:rPr>
            </a:br>
            <a:r>
              <a:rPr lang="fr-FR" sz="2700" b="1" dirty="0" smtClean="0">
                <a:solidFill>
                  <a:srgbClr val="FF0000"/>
                </a:solidFill>
                <a:ea typeface="Calibri" panose="020F0502020204030204" pitchFamily="34" charset="0"/>
                <a:cs typeface="Times New Roman" panose="02020603050405020304" pitchFamily="18" charset="0"/>
              </a:rPr>
              <a:t>LA PROMOTION DU DROIT A L’IDENTITE JURIDIQUE DANS LA REGION DE L’OUEST-CAMEROUN</a:t>
            </a:r>
            <a:r>
              <a:rPr lang="fr-FR" sz="2400" b="1" dirty="0">
                <a:solidFill>
                  <a:srgbClr val="FF0000"/>
                </a:solidFill>
                <a:latin typeface="Eras Medium ITC" panose="020B0602030504020804" pitchFamily="34" charset="0"/>
                <a:ea typeface="Calibri" panose="020F0502020204030204" pitchFamily="34" charset="0"/>
                <a:cs typeface="Times New Roman" panose="02020603050405020304" pitchFamily="18" charset="0"/>
              </a:rPr>
              <a:t/>
            </a:r>
            <a:br>
              <a:rPr lang="fr-FR" sz="2400" b="1" dirty="0">
                <a:solidFill>
                  <a:srgbClr val="FF0000"/>
                </a:solidFill>
                <a:latin typeface="Eras Medium ITC" panose="020B0602030504020804" pitchFamily="34" charset="0"/>
                <a:ea typeface="Calibri" panose="020F0502020204030204" pitchFamily="34" charset="0"/>
                <a:cs typeface="Times New Roman" panose="02020603050405020304" pitchFamily="18" charset="0"/>
              </a:rPr>
            </a:br>
            <a:endParaRPr lang="fr-FR" sz="2400" b="1" dirty="0">
              <a:solidFill>
                <a:srgbClr val="FF0000"/>
              </a:solidFill>
              <a:latin typeface="Eras Medium ITC" panose="020B0602030504020804" pitchFamily="34" charset="0"/>
            </a:endParaRPr>
          </a:p>
        </p:txBody>
      </p:sp>
      <p:sp>
        <p:nvSpPr>
          <p:cNvPr id="3" name="Sous-titre 2"/>
          <p:cNvSpPr>
            <a:spLocks noGrp="1"/>
          </p:cNvSpPr>
          <p:nvPr>
            <p:ph type="subTitle" idx="1"/>
          </p:nvPr>
        </p:nvSpPr>
        <p:spPr>
          <a:xfrm>
            <a:off x="2009104" y="4391696"/>
            <a:ext cx="8915399" cy="1947320"/>
          </a:xfrm>
        </p:spPr>
        <p:txBody>
          <a:bodyPr>
            <a:normAutofit/>
          </a:bodyPr>
          <a:lstStyle/>
          <a:p>
            <a:pPr indent="450215" algn="ctr"/>
            <a:r>
              <a:rPr lang="fr-FR" sz="1800" b="1" i="1" dirty="0" smtClean="0">
                <a:effectLst/>
                <a:latin typeface="Eras Medium ITC" panose="020B0602030504020804" pitchFamily="34" charset="0"/>
                <a:ea typeface="Times New Roman" panose="02020603050405020304" pitchFamily="18" charset="0"/>
              </a:rPr>
              <a:t>Par</a:t>
            </a:r>
          </a:p>
          <a:p>
            <a:pPr indent="450215" algn="ctr"/>
            <a:r>
              <a:rPr lang="fr-FR" sz="2400" b="1" i="1" dirty="0" smtClean="0">
                <a:latin typeface="+mj-lt"/>
                <a:ea typeface="Times New Roman" panose="02020603050405020304" pitchFamily="18" charset="0"/>
              </a:rPr>
              <a:t>Pr  Serges  Frédéric  MBOUMEGNE  DZESSEU</a:t>
            </a:r>
          </a:p>
          <a:p>
            <a:pPr indent="450215" algn="ctr"/>
            <a:r>
              <a:rPr lang="fr-FR" sz="2400" b="1" i="1" dirty="0" smtClean="0">
                <a:effectLst/>
                <a:latin typeface="+mj-lt"/>
                <a:ea typeface="Times New Roman" panose="02020603050405020304" pitchFamily="18" charset="0"/>
              </a:rPr>
              <a:t>Maître  de  Recherche  en Droit</a:t>
            </a:r>
          </a:p>
          <a:p>
            <a:pPr indent="450215" algn="ctr"/>
            <a:r>
              <a:rPr lang="fr-FR" sz="2400" b="1" i="1" dirty="0" smtClean="0">
                <a:latin typeface="+mj-lt"/>
                <a:ea typeface="Times New Roman" panose="02020603050405020304" pitchFamily="18" charset="0"/>
              </a:rPr>
              <a:t>Président  Général  - AIKA</a:t>
            </a:r>
            <a:endParaRPr lang="fr-FR" sz="2400" b="1" i="1" dirty="0">
              <a:effectLst/>
              <a:latin typeface="+mj-lt"/>
              <a:ea typeface="Times New Roman" panose="02020603050405020304" pitchFamily="18" charset="0"/>
            </a:endParaRPr>
          </a:p>
          <a:p>
            <a:pPr indent="450215" algn="ctr"/>
            <a:endParaRPr lang="fr-FR" sz="1800" b="1" i="1" dirty="0">
              <a:effectLst/>
              <a:latin typeface="Eras Medium ITC" panose="020B0602030504020804" pitchFamily="34" charset="0"/>
              <a:ea typeface="Times New Roman" panose="02020603050405020304" pitchFamily="18" charset="0"/>
            </a:endParaRPr>
          </a:p>
        </p:txBody>
      </p:sp>
    </p:spTree>
    <p:extLst>
      <p:ext uri="{BB962C8B-B14F-4D97-AF65-F5344CB8AC3E}">
        <p14:creationId xmlns:p14="http://schemas.microsoft.com/office/powerpoint/2010/main" val="2639273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92925" y="624110"/>
            <a:ext cx="8911687" cy="779687"/>
          </a:xfrm>
        </p:spPr>
        <p:txBody>
          <a:bodyPr>
            <a:normAutofit fontScale="90000"/>
          </a:bodyPr>
          <a:lstStyle/>
          <a:p>
            <a:pPr indent="450215">
              <a:lnSpc>
                <a:spcPct val="107000"/>
              </a:lnSpc>
              <a:spcAft>
                <a:spcPts val="0"/>
              </a:spcAft>
            </a:pPr>
            <a:r>
              <a:rPr lang="fr-FR" sz="32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Introduction</a:t>
            </a:r>
            <a:r>
              <a:rPr lang="fr-FR" sz="32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r>
            <a:br>
              <a:rPr lang="fr-FR" sz="3200" dirty="0">
                <a:solidFill>
                  <a:srgbClr val="FF0000"/>
                </a:solidFill>
                <a:latin typeface="Calibri" panose="020F0502020204030204" pitchFamily="34" charset="0"/>
                <a:ea typeface="Calibri" panose="020F0502020204030204" pitchFamily="34" charset="0"/>
                <a:cs typeface="Times New Roman" panose="02020603050405020304" pitchFamily="18" charset="0"/>
              </a:rPr>
            </a:br>
            <a:endParaRPr lang="fr-FR" dirty="0">
              <a:solidFill>
                <a:srgbClr val="FF0000"/>
              </a:solidFill>
            </a:endParaRPr>
          </a:p>
        </p:txBody>
      </p:sp>
      <p:sp>
        <p:nvSpPr>
          <p:cNvPr id="3" name="Espace réservé du contenu 2"/>
          <p:cNvSpPr>
            <a:spLocks noGrp="1"/>
          </p:cNvSpPr>
          <p:nvPr>
            <p:ph idx="1"/>
          </p:nvPr>
        </p:nvSpPr>
        <p:spPr>
          <a:xfrm>
            <a:off x="939800" y="1571222"/>
            <a:ext cx="10564812" cy="5163209"/>
          </a:xfrm>
        </p:spPr>
        <p:txBody>
          <a:bodyPr>
            <a:normAutofit/>
          </a:bodyPr>
          <a:lstStyle/>
          <a:p>
            <a:pPr algn="just">
              <a:lnSpc>
                <a:spcPct val="107000"/>
              </a:lnSpc>
              <a:spcAft>
                <a:spcPts val="800"/>
              </a:spcAft>
            </a:pPr>
            <a:r>
              <a:rPr lang="fr-FR" sz="2400" b="1" dirty="0">
                <a:solidFill>
                  <a:srgbClr val="0070C0"/>
                </a:solidFill>
                <a:latin typeface="Eras Medium ITC" panose="020B0602030504020804" pitchFamily="34" charset="0"/>
              </a:rPr>
              <a:t>Contexte de l’étude</a:t>
            </a:r>
          </a:p>
          <a:p>
            <a:pPr algn="just">
              <a:lnSpc>
                <a:spcPct val="107000"/>
              </a:lnSpc>
              <a:spcAft>
                <a:spcPts val="800"/>
              </a:spcAft>
            </a:pPr>
            <a:r>
              <a:rPr lang="fr-FR" sz="2400" dirty="0"/>
              <a:t>L’Ouest Cameroun, région de mise en œuvre du projet, est une région de végétation dense, </a:t>
            </a:r>
            <a:r>
              <a:rPr lang="fr-FR" sz="2400" dirty="0" err="1" smtClean="0"/>
              <a:t>Grassfields</a:t>
            </a:r>
            <a:r>
              <a:rPr lang="fr-FR" sz="2400" dirty="0" smtClean="0"/>
              <a:t> </a:t>
            </a:r>
            <a:r>
              <a:rPr lang="fr-FR" sz="2400" dirty="0"/>
              <a:t>et de hauts plateaux formés sur d’anciens massifs volcaniques. </a:t>
            </a:r>
            <a:endParaRPr lang="fr-FR" sz="2400" dirty="0" smtClean="0"/>
          </a:p>
          <a:p>
            <a:pPr algn="just">
              <a:lnSpc>
                <a:spcPct val="107000"/>
              </a:lnSpc>
              <a:spcAft>
                <a:spcPts val="800"/>
              </a:spcAft>
            </a:pPr>
            <a:r>
              <a:rPr lang="fr-FR" sz="2400" dirty="0" smtClean="0"/>
              <a:t>Son </a:t>
            </a:r>
            <a:r>
              <a:rPr lang="fr-FR" sz="2400" dirty="0"/>
              <a:t>altitude est en moyenne de 1.400m. C’est est une région très traditionnaliste où se concentre environ 13% de la population nationale sur seulement 3% du territoire et marquée par le système des chefferies. </a:t>
            </a:r>
            <a:endParaRPr lang="fr-FR" sz="2400" dirty="0" smtClean="0"/>
          </a:p>
          <a:p>
            <a:pPr algn="just">
              <a:lnSpc>
                <a:spcPct val="107000"/>
              </a:lnSpc>
              <a:spcAft>
                <a:spcPts val="800"/>
              </a:spcAft>
            </a:pPr>
            <a:r>
              <a:rPr lang="fr-FR" sz="2400" dirty="0" smtClean="0"/>
              <a:t>Elle </a:t>
            </a:r>
            <a:r>
              <a:rPr lang="fr-FR" sz="2400" dirty="0"/>
              <a:t>comprend trente-trois communes sur quarante en zone rurale, dans lesquelles les populations éprouvent beaucoup de difficultés à accéder à l’état civil.</a:t>
            </a:r>
            <a:endParaRPr lang="fr-FR" sz="2400" b="1" dirty="0">
              <a:solidFill>
                <a:srgbClr val="0070C0"/>
              </a:solidFill>
              <a:latin typeface="Eras Medium ITC" panose="020B0602030504020804" pitchFamily="34" charset="0"/>
            </a:endParaRPr>
          </a:p>
        </p:txBody>
      </p:sp>
    </p:spTree>
    <p:extLst>
      <p:ext uri="{BB962C8B-B14F-4D97-AF65-F5344CB8AC3E}">
        <p14:creationId xmlns:p14="http://schemas.microsoft.com/office/powerpoint/2010/main" val="3042664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5533B-BEB7-4851-818E-A322C8F7E7CA}"/>
              </a:ext>
            </a:extLst>
          </p:cNvPr>
          <p:cNvSpPr>
            <a:spLocks noGrp="1"/>
          </p:cNvSpPr>
          <p:nvPr>
            <p:ph type="title"/>
          </p:nvPr>
        </p:nvSpPr>
        <p:spPr/>
        <p:txBody>
          <a:bodyPr/>
          <a:lstStyle/>
          <a:p>
            <a:r>
              <a:rPr lang="fr-CM" dirty="0">
                <a:solidFill>
                  <a:srgbClr val="FF0000"/>
                </a:solidFill>
              </a:rPr>
              <a:t>Introduction (suite)</a:t>
            </a:r>
          </a:p>
        </p:txBody>
      </p:sp>
      <p:sp>
        <p:nvSpPr>
          <p:cNvPr id="3" name="Content Placeholder 2">
            <a:extLst>
              <a:ext uri="{FF2B5EF4-FFF2-40B4-BE49-F238E27FC236}">
                <a16:creationId xmlns:a16="http://schemas.microsoft.com/office/drawing/2014/main" xmlns="" id="{CBDCA5BC-F4CB-438B-9DBF-2D940A6F2EDD}"/>
              </a:ext>
            </a:extLst>
          </p:cNvPr>
          <p:cNvSpPr>
            <a:spLocks noGrp="1"/>
          </p:cNvSpPr>
          <p:nvPr>
            <p:ph idx="1"/>
          </p:nvPr>
        </p:nvSpPr>
        <p:spPr>
          <a:xfrm>
            <a:off x="1244600" y="1435100"/>
            <a:ext cx="10260012" cy="4991100"/>
          </a:xfrm>
        </p:spPr>
        <p:txBody>
          <a:bodyPr>
            <a:noAutofit/>
          </a:bodyPr>
          <a:lstStyle/>
          <a:p>
            <a:pPr algn="just"/>
            <a:r>
              <a:rPr lang="fr-FR" sz="2000" dirty="0"/>
              <a:t>-</a:t>
            </a:r>
            <a:r>
              <a:rPr lang="fr-FR" sz="2400" b="1" dirty="0"/>
              <a:t>D’après un rapport de l’UNICEF</a:t>
            </a:r>
            <a:r>
              <a:rPr lang="fr-FR" sz="2400" dirty="0"/>
              <a:t>, Au Cameroun, le taux d’enregistrement des naissances des enfants de moins de 5 ans au niveau national a été estimé à 66.1% en 2014 selon l’Enquête par Grappes à Indicateurs Multiples [MICS 5,  2014]. </a:t>
            </a:r>
            <a:endParaRPr lang="fr-FR" sz="2400" dirty="0" smtClean="0"/>
          </a:p>
          <a:p>
            <a:pPr algn="just"/>
            <a:endParaRPr lang="fr-FR" sz="2400" dirty="0" smtClean="0"/>
          </a:p>
          <a:p>
            <a:pPr algn="just"/>
            <a:r>
              <a:rPr lang="fr-FR" sz="2400" dirty="0" smtClean="0"/>
              <a:t>Par </a:t>
            </a:r>
            <a:r>
              <a:rPr lang="fr-FR" sz="2400" dirty="0"/>
              <a:t>ailleurs, toujours selon MICS 2014, plus de 1,3 million d’enfants de moins de 5 ans ne seront pas enregistrés en 2017. </a:t>
            </a:r>
            <a:endParaRPr lang="fr-FR" sz="2400" dirty="0" smtClean="0"/>
          </a:p>
          <a:p>
            <a:pPr marL="0" indent="0" algn="just">
              <a:buNone/>
            </a:pPr>
            <a:endParaRPr lang="fr-FR" sz="2400" dirty="0" smtClean="0"/>
          </a:p>
          <a:p>
            <a:pPr algn="just"/>
            <a:r>
              <a:rPr lang="fr-FR" sz="2400" dirty="0" smtClean="0"/>
              <a:t>Les </a:t>
            </a:r>
            <a:r>
              <a:rPr lang="fr-FR" sz="2400" dirty="0"/>
              <a:t>taux les plus bas se retrouvent dans les régions de l’Extrême-Nord (42%), du Nord (61%), du Sud-Ouest (56%) et de l’Est (58%) (</a:t>
            </a:r>
            <a:r>
              <a:rPr lang="fr-FR" sz="2400" b="1" dirty="0"/>
              <a:t>UNICEF-Cameroun, rapport, 2014</a:t>
            </a:r>
            <a:r>
              <a:rPr lang="fr-FR" sz="2400" dirty="0"/>
              <a:t>). </a:t>
            </a:r>
            <a:endParaRPr lang="en-US" sz="2400" dirty="0"/>
          </a:p>
          <a:p>
            <a:pPr marL="0" indent="0">
              <a:buNone/>
            </a:pPr>
            <a:endParaRPr lang="fr-CM" sz="2000" dirty="0">
              <a:latin typeface="Eras Medium ITC" panose="020B0602030504020804" pitchFamily="34" charset="0"/>
            </a:endParaRPr>
          </a:p>
        </p:txBody>
      </p:sp>
    </p:spTree>
    <p:extLst>
      <p:ext uri="{BB962C8B-B14F-4D97-AF65-F5344CB8AC3E}">
        <p14:creationId xmlns:p14="http://schemas.microsoft.com/office/powerpoint/2010/main" val="3136035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D7C10D-67FF-4BF7-B187-5D2748084BFA}"/>
              </a:ext>
            </a:extLst>
          </p:cNvPr>
          <p:cNvSpPr>
            <a:spLocks noGrp="1"/>
          </p:cNvSpPr>
          <p:nvPr>
            <p:ph type="title"/>
          </p:nvPr>
        </p:nvSpPr>
        <p:spPr/>
        <p:txBody>
          <a:bodyPr/>
          <a:lstStyle/>
          <a:p>
            <a:r>
              <a:rPr lang="fr-CM" dirty="0">
                <a:solidFill>
                  <a:srgbClr val="FF0000"/>
                </a:solidFill>
              </a:rPr>
              <a:t>Introduction (suite)</a:t>
            </a:r>
          </a:p>
        </p:txBody>
      </p:sp>
      <p:sp>
        <p:nvSpPr>
          <p:cNvPr id="3" name="Content Placeholder 2">
            <a:extLst>
              <a:ext uri="{FF2B5EF4-FFF2-40B4-BE49-F238E27FC236}">
                <a16:creationId xmlns:a16="http://schemas.microsoft.com/office/drawing/2014/main" xmlns="" id="{A4476020-CF06-4F74-BD5E-A0F591978565}"/>
              </a:ext>
            </a:extLst>
          </p:cNvPr>
          <p:cNvSpPr>
            <a:spLocks noGrp="1"/>
          </p:cNvSpPr>
          <p:nvPr>
            <p:ph idx="1"/>
          </p:nvPr>
        </p:nvSpPr>
        <p:spPr>
          <a:xfrm>
            <a:off x="1346200" y="1905000"/>
            <a:ext cx="10158412" cy="4817076"/>
          </a:xfrm>
        </p:spPr>
        <p:txBody>
          <a:bodyPr>
            <a:noAutofit/>
          </a:bodyPr>
          <a:lstStyle/>
          <a:p>
            <a:pPr algn="just"/>
            <a:r>
              <a:rPr lang="fr-FR" sz="2200" dirty="0"/>
              <a:t>-</a:t>
            </a:r>
            <a:r>
              <a:rPr lang="fr-FR" sz="2200" b="1" dirty="0"/>
              <a:t>D’après le Bureau National de l’Etat Civil (BUNEC),</a:t>
            </a:r>
            <a:r>
              <a:rPr lang="fr-FR" sz="2200" dirty="0"/>
              <a:t> </a:t>
            </a:r>
            <a:r>
              <a:rPr lang="fr-FR" sz="2200" dirty="0" smtClean="0"/>
              <a:t>l’on </a:t>
            </a:r>
            <a:r>
              <a:rPr lang="fr-FR" sz="2200" dirty="0"/>
              <a:t>note, dans l’ensemble du pays, la difficulté à obtenir les informations sur la nationalité prescrite par les articles 16, 34 (nouveau), 49 (nouveau), 78 (nouveau) et 79 (nouveau) de l’ordonnance N° 81-02 DU 29 JUIN 1981 portant organisation de l’état civil et diverses dispositions relatives a </a:t>
            </a:r>
            <a:r>
              <a:rPr lang="fr-FR" sz="2200" dirty="0" smtClean="0"/>
              <a:t>l’</a:t>
            </a:r>
            <a:r>
              <a:rPr lang="fr-FR" sz="2200" dirty="0"/>
              <a:t>é</a:t>
            </a:r>
            <a:r>
              <a:rPr lang="fr-FR" sz="2200" dirty="0" smtClean="0"/>
              <a:t>tat </a:t>
            </a:r>
            <a:r>
              <a:rPr lang="fr-FR" sz="2200" dirty="0"/>
              <a:t>des personnes physiques, modifiée et complétée par la LOI N° 2011/011 DU 6 MAI 2011 à cause de : </a:t>
            </a:r>
            <a:endParaRPr lang="fr-FR" sz="2200" dirty="0" smtClean="0"/>
          </a:p>
          <a:p>
            <a:pPr algn="just"/>
            <a:r>
              <a:rPr lang="fr-FR" sz="2200" dirty="0"/>
              <a:t>-</a:t>
            </a:r>
            <a:r>
              <a:rPr lang="fr-FR" sz="2200" dirty="0" smtClean="0"/>
              <a:t>l’absence </a:t>
            </a:r>
            <a:r>
              <a:rPr lang="fr-FR" sz="2200" dirty="0"/>
              <a:t>de pièces d’identité exigibles, </a:t>
            </a:r>
            <a:endParaRPr lang="fr-FR" sz="2200" dirty="0" smtClean="0"/>
          </a:p>
          <a:p>
            <a:pPr algn="just"/>
            <a:r>
              <a:rPr lang="fr-FR" sz="2200" dirty="0"/>
              <a:t>-</a:t>
            </a:r>
            <a:r>
              <a:rPr lang="fr-FR" sz="2200" dirty="0" smtClean="0"/>
              <a:t>la </a:t>
            </a:r>
            <a:r>
              <a:rPr lang="fr-FR" sz="2200" dirty="0"/>
              <a:t>lenteur judiciaire pour la délivrance d’un jugement supplétif aux parents qui n’en ont pas</a:t>
            </a:r>
            <a:r>
              <a:rPr lang="fr-FR" sz="2200" dirty="0" smtClean="0"/>
              <a:t>. </a:t>
            </a:r>
            <a:endParaRPr lang="fr-CM" sz="2200" dirty="0">
              <a:latin typeface="Eras Medium ITC" panose="020B0602030504020804" pitchFamily="34" charset="0"/>
            </a:endParaRPr>
          </a:p>
        </p:txBody>
      </p:sp>
    </p:spTree>
    <p:extLst>
      <p:ext uri="{BB962C8B-B14F-4D97-AF65-F5344CB8AC3E}">
        <p14:creationId xmlns:p14="http://schemas.microsoft.com/office/powerpoint/2010/main" val="3702314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DF873D-5C78-4826-8F65-E5A6B0DBE31E}"/>
              </a:ext>
            </a:extLst>
          </p:cNvPr>
          <p:cNvSpPr>
            <a:spLocks noGrp="1"/>
          </p:cNvSpPr>
          <p:nvPr>
            <p:ph type="title"/>
          </p:nvPr>
        </p:nvSpPr>
        <p:spPr/>
        <p:txBody>
          <a:bodyPr/>
          <a:lstStyle/>
          <a:p>
            <a:r>
              <a:rPr lang="fr-CM" dirty="0">
                <a:solidFill>
                  <a:srgbClr val="FF0000"/>
                </a:solidFill>
              </a:rPr>
              <a:t>Introduction (Suite)</a:t>
            </a:r>
          </a:p>
        </p:txBody>
      </p:sp>
      <p:sp>
        <p:nvSpPr>
          <p:cNvPr id="3" name="Content Placeholder 2">
            <a:extLst>
              <a:ext uri="{FF2B5EF4-FFF2-40B4-BE49-F238E27FC236}">
                <a16:creationId xmlns:a16="http://schemas.microsoft.com/office/drawing/2014/main" xmlns="" id="{1005A8E3-B346-4136-A29B-7C9E13B70889}"/>
              </a:ext>
            </a:extLst>
          </p:cNvPr>
          <p:cNvSpPr>
            <a:spLocks noGrp="1"/>
          </p:cNvSpPr>
          <p:nvPr>
            <p:ph idx="1"/>
          </p:nvPr>
        </p:nvSpPr>
        <p:spPr>
          <a:xfrm>
            <a:off x="1143000" y="1285103"/>
            <a:ext cx="10361612" cy="5204597"/>
          </a:xfrm>
        </p:spPr>
        <p:txBody>
          <a:bodyPr>
            <a:noAutofit/>
          </a:bodyPr>
          <a:lstStyle/>
          <a:p>
            <a:pPr algn="just"/>
            <a:endParaRPr lang="fr-FR" sz="2200" dirty="0" smtClean="0"/>
          </a:p>
          <a:p>
            <a:pPr algn="just"/>
            <a:r>
              <a:rPr lang="fr-FR" sz="2200" dirty="0" smtClean="0"/>
              <a:t>Ce </a:t>
            </a:r>
            <a:r>
              <a:rPr lang="fr-FR" sz="2200" dirty="0"/>
              <a:t>qui entraine le développement des faux actes ; la lenteur administrative pour la délivrance des sauf conduits aux parents étrangers déclarants. Aussi, il convient de dire que les populations ne maîtrisent pas l’obligation, les délais et les lieux de déclaration des évènements d’état civil. </a:t>
            </a:r>
            <a:endParaRPr lang="fr-FR" sz="2200" dirty="0"/>
          </a:p>
          <a:p>
            <a:pPr algn="just"/>
            <a:endParaRPr lang="fr-FR" sz="2200" dirty="0" smtClean="0"/>
          </a:p>
          <a:p>
            <a:pPr algn="just"/>
            <a:r>
              <a:rPr lang="fr-FR" sz="2200" dirty="0" smtClean="0"/>
              <a:t>On </a:t>
            </a:r>
            <a:r>
              <a:rPr lang="fr-FR" sz="2200" dirty="0"/>
              <a:t>note aussi, l’absence de déclaration des naissances survenues dans les structures sanitaires clandestines par peur de ces officines de se faire repérer par les autorités (</a:t>
            </a:r>
            <a:r>
              <a:rPr lang="fr-FR" sz="2200" b="1" dirty="0"/>
              <a:t>Rapport, CIVIPOL-Conseil, Livre blanc sur l’état civil au Cameroun, 2016).</a:t>
            </a:r>
            <a:r>
              <a:rPr lang="fr-FR" sz="2200" dirty="0"/>
              <a:t> </a:t>
            </a:r>
            <a:endParaRPr lang="fr-FR" sz="2200" dirty="0" smtClean="0"/>
          </a:p>
        </p:txBody>
      </p:sp>
    </p:spTree>
    <p:extLst>
      <p:ext uri="{BB962C8B-B14F-4D97-AF65-F5344CB8AC3E}">
        <p14:creationId xmlns:p14="http://schemas.microsoft.com/office/powerpoint/2010/main" val="1154415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50324" y="2133600"/>
            <a:ext cx="10454288" cy="3777622"/>
          </a:xfrm>
        </p:spPr>
        <p:txBody>
          <a:bodyPr/>
          <a:lstStyle/>
          <a:p>
            <a:pPr algn="just"/>
            <a:r>
              <a:rPr lang="fr-FR" sz="2200" dirty="0">
                <a:latin typeface="+mj-lt"/>
              </a:rPr>
              <a:t>Le problème est plus important en milieu rural (48% des enfants de moins de cinq ans enregistrés) que dans la zone urbaine (81% des enfants de moins de cinq ans) et le quintile le plus pauvre est le plus affecté, avec seulement 28% des naissances </a:t>
            </a:r>
            <a:r>
              <a:rPr lang="fr-FR" sz="2200" dirty="0" smtClean="0">
                <a:latin typeface="+mj-lt"/>
              </a:rPr>
              <a:t>enregistrées,</a:t>
            </a:r>
          </a:p>
          <a:p>
            <a:pPr algn="just"/>
            <a:endParaRPr lang="fr-FR" sz="2200" dirty="0">
              <a:latin typeface="+mj-lt"/>
            </a:endParaRPr>
          </a:p>
          <a:p>
            <a:pPr algn="just"/>
            <a:r>
              <a:rPr lang="fr-FR" sz="2200" dirty="0" smtClean="0">
                <a:latin typeface="+mj-lt"/>
              </a:rPr>
              <a:t> </a:t>
            </a:r>
            <a:r>
              <a:rPr lang="fr-FR" sz="2200" dirty="0">
                <a:latin typeface="+mj-lt"/>
              </a:rPr>
              <a:t>(</a:t>
            </a:r>
            <a:r>
              <a:rPr lang="fr-FR" sz="2200" b="1" dirty="0">
                <a:latin typeface="+mj-lt"/>
              </a:rPr>
              <a:t>BUNEC, rapport d’évaluation complémentaire du système d’enregistrement des faits d’état civil et de production des statistiques des faits d’état civil (CRVS)  du Cameroun, 18 juillet 2016</a:t>
            </a:r>
            <a:r>
              <a:rPr lang="fr-FR" sz="2200" dirty="0">
                <a:latin typeface="+mj-lt"/>
              </a:rPr>
              <a:t>). </a:t>
            </a:r>
            <a:endParaRPr lang="fr-CM" sz="2200" b="1" u="sng" dirty="0">
              <a:latin typeface="+mj-lt"/>
            </a:endParaRPr>
          </a:p>
          <a:p>
            <a:endParaRPr lang="en-US" dirty="0"/>
          </a:p>
        </p:txBody>
      </p:sp>
    </p:spTree>
    <p:extLst>
      <p:ext uri="{BB962C8B-B14F-4D97-AF65-F5344CB8AC3E}">
        <p14:creationId xmlns:p14="http://schemas.microsoft.com/office/powerpoint/2010/main" val="1514617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331373-C281-4227-9F15-2B9C1E421767}"/>
              </a:ext>
            </a:extLst>
          </p:cNvPr>
          <p:cNvSpPr>
            <a:spLocks noGrp="1"/>
          </p:cNvSpPr>
          <p:nvPr>
            <p:ph type="title"/>
          </p:nvPr>
        </p:nvSpPr>
        <p:spPr/>
        <p:txBody>
          <a:bodyPr/>
          <a:lstStyle/>
          <a:p>
            <a:r>
              <a:rPr lang="fr-CM" dirty="0">
                <a:solidFill>
                  <a:srgbClr val="FF0000"/>
                </a:solidFill>
              </a:rPr>
              <a:t>Introduction (suite)</a:t>
            </a:r>
          </a:p>
        </p:txBody>
      </p:sp>
      <p:sp>
        <p:nvSpPr>
          <p:cNvPr id="3" name="Content Placeholder 2">
            <a:extLst>
              <a:ext uri="{FF2B5EF4-FFF2-40B4-BE49-F238E27FC236}">
                <a16:creationId xmlns:a16="http://schemas.microsoft.com/office/drawing/2014/main" xmlns="" id="{1340DFAC-2E33-48AC-A358-5DC144656116}"/>
              </a:ext>
            </a:extLst>
          </p:cNvPr>
          <p:cNvSpPr>
            <a:spLocks noGrp="1"/>
          </p:cNvSpPr>
          <p:nvPr>
            <p:ph idx="1"/>
          </p:nvPr>
        </p:nvSpPr>
        <p:spPr>
          <a:xfrm>
            <a:off x="1193800" y="1235676"/>
            <a:ext cx="10310812" cy="5215924"/>
          </a:xfrm>
        </p:spPr>
        <p:txBody>
          <a:bodyPr>
            <a:noAutofit/>
          </a:bodyPr>
          <a:lstStyle/>
          <a:p>
            <a:pPr marL="0" algn="just">
              <a:lnSpc>
                <a:spcPct val="110000"/>
              </a:lnSpc>
              <a:spcBef>
                <a:spcPts val="0"/>
              </a:spcBef>
            </a:pPr>
            <a:r>
              <a:rPr lang="fr-CM" sz="2400" b="1" dirty="0" smtClean="0"/>
              <a:t>Contraintes: </a:t>
            </a:r>
          </a:p>
          <a:p>
            <a:pPr marL="0" algn="just">
              <a:lnSpc>
                <a:spcPct val="110000"/>
              </a:lnSpc>
              <a:spcBef>
                <a:spcPts val="0"/>
              </a:spcBef>
            </a:pPr>
            <a:r>
              <a:rPr lang="fr-FR" sz="2000" b="1" dirty="0"/>
              <a:t>La sous-information et /ou l’ignorance des parents des enfants, des couples vivant en milieu rural sur les procédures relatives à l’établissement des actes de naissance et leur caractère gratuit</a:t>
            </a:r>
            <a:r>
              <a:rPr lang="fr-FR" sz="2000" dirty="0"/>
              <a:t> </a:t>
            </a:r>
            <a:endParaRPr lang="fr-FR" sz="2000" dirty="0" smtClean="0"/>
          </a:p>
          <a:p>
            <a:pPr marL="0" algn="just">
              <a:lnSpc>
                <a:spcPct val="110000"/>
              </a:lnSpc>
              <a:spcBef>
                <a:spcPts val="0"/>
              </a:spcBef>
            </a:pPr>
            <a:endParaRPr lang="fr-FR" sz="2000" dirty="0"/>
          </a:p>
          <a:p>
            <a:pPr marL="0" algn="just">
              <a:lnSpc>
                <a:spcPct val="110000"/>
              </a:lnSpc>
              <a:spcBef>
                <a:spcPts val="0"/>
              </a:spcBef>
            </a:pPr>
            <a:r>
              <a:rPr lang="fr-FR" sz="2000" b="1" dirty="0"/>
              <a:t>La crainte du tribunal et l’éventuel coût de la procédure de même que sa lenteur</a:t>
            </a:r>
            <a:r>
              <a:rPr lang="fr-FR" sz="2000" dirty="0"/>
              <a:t> : En milieu rural, le tribunal est synonyme de conflit, de risque d’incarcération, de sanction pour commission d’infraction. </a:t>
            </a:r>
            <a:endParaRPr lang="fr-FR" sz="2000" dirty="0" smtClean="0"/>
          </a:p>
          <a:p>
            <a:pPr marL="0" indent="0" algn="just">
              <a:lnSpc>
                <a:spcPct val="110000"/>
              </a:lnSpc>
              <a:spcBef>
                <a:spcPts val="0"/>
              </a:spcBef>
              <a:buNone/>
            </a:pPr>
            <a:endParaRPr lang="fr-FR" sz="2000" dirty="0" smtClean="0"/>
          </a:p>
          <a:p>
            <a:pPr algn="just"/>
            <a:r>
              <a:rPr lang="fr-FR" sz="2000" b="1" dirty="0"/>
              <a:t>-La discrimination entre hommes et </a:t>
            </a:r>
            <a:r>
              <a:rPr lang="fr-FR" sz="2000" b="1" dirty="0" smtClean="0"/>
              <a:t>femmes</a:t>
            </a:r>
            <a:r>
              <a:rPr lang="en-US" sz="2000" dirty="0" smtClean="0"/>
              <a:t>:  </a:t>
            </a:r>
            <a:r>
              <a:rPr lang="fr-FR" sz="2000" dirty="0" smtClean="0"/>
              <a:t>Les </a:t>
            </a:r>
            <a:r>
              <a:rPr lang="fr-FR" sz="2000" dirty="0"/>
              <a:t>femmes n’ont pas le droit de déclarer elles-mêmes les naissances ou alors la présence du père est imposée lors de la déclaration. Dès lors, si le père est absent pour des raisons économiques ou s’il refuse de reconnaitre l’enfant, il sera impossible de déclarer la naissance de l’enfant. </a:t>
            </a:r>
            <a:endParaRPr lang="fr-CM" sz="2000" dirty="0"/>
          </a:p>
        </p:txBody>
      </p:sp>
    </p:spTree>
    <p:extLst>
      <p:ext uri="{BB962C8B-B14F-4D97-AF65-F5344CB8AC3E}">
        <p14:creationId xmlns:p14="http://schemas.microsoft.com/office/powerpoint/2010/main" val="833254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D59848-3D05-4E69-B94A-52A5ABF5D537}"/>
              </a:ext>
            </a:extLst>
          </p:cNvPr>
          <p:cNvSpPr>
            <a:spLocks noGrp="1"/>
          </p:cNvSpPr>
          <p:nvPr>
            <p:ph type="title"/>
          </p:nvPr>
        </p:nvSpPr>
        <p:spPr/>
        <p:txBody>
          <a:bodyPr/>
          <a:lstStyle/>
          <a:p>
            <a:r>
              <a:rPr lang="fr-CM" dirty="0">
                <a:solidFill>
                  <a:srgbClr val="FF0000"/>
                </a:solidFill>
              </a:rPr>
              <a:t>Introduction (Suite)</a:t>
            </a:r>
          </a:p>
        </p:txBody>
      </p:sp>
      <p:sp>
        <p:nvSpPr>
          <p:cNvPr id="3" name="Content Placeholder 2">
            <a:extLst>
              <a:ext uri="{FF2B5EF4-FFF2-40B4-BE49-F238E27FC236}">
                <a16:creationId xmlns:a16="http://schemas.microsoft.com/office/drawing/2014/main" xmlns="" id="{6BEC9842-EC91-4E9E-840F-2F74EEEEA538}"/>
              </a:ext>
            </a:extLst>
          </p:cNvPr>
          <p:cNvSpPr>
            <a:spLocks noGrp="1"/>
          </p:cNvSpPr>
          <p:nvPr>
            <p:ph idx="1"/>
          </p:nvPr>
        </p:nvSpPr>
        <p:spPr>
          <a:xfrm>
            <a:off x="914400" y="1433384"/>
            <a:ext cx="10590212" cy="4903916"/>
          </a:xfrm>
        </p:spPr>
        <p:txBody>
          <a:bodyPr>
            <a:normAutofit/>
          </a:bodyPr>
          <a:lstStyle/>
          <a:p>
            <a:pPr algn="just"/>
            <a:r>
              <a:rPr lang="fr-FR" sz="2000" dirty="0">
                <a:ea typeface="Calibri" panose="020F0502020204030204" pitchFamily="34" charset="0"/>
                <a:cs typeface="Times New Roman" panose="02020603050405020304" pitchFamily="18" charset="0"/>
              </a:rPr>
              <a:t> </a:t>
            </a:r>
            <a:r>
              <a:rPr lang="fr-FR" sz="2200" b="1" dirty="0"/>
              <a:t>L’accroissement des enfants abandonnés </a:t>
            </a:r>
            <a:endParaRPr lang="en-US" sz="2200" dirty="0"/>
          </a:p>
          <a:p>
            <a:pPr algn="just"/>
            <a:r>
              <a:rPr lang="fr-FR" sz="2200" dirty="0"/>
              <a:t>Bien que de nombreuses campagnes soient menées, le phénomène d’abandon des enfants nouveau-nés et un peu plus grands ne tarit pas. En effet, on peut constater que du fait de l’extrême pauvreté, certaines jeunes mères n’arrivant pas à subvenir à leurs propres besoins préfèrent abandonner leurs enfants dans des lieux </a:t>
            </a:r>
            <a:r>
              <a:rPr lang="fr-FR" sz="2200" dirty="0" smtClean="0"/>
              <a:t>divers</a:t>
            </a:r>
          </a:p>
          <a:p>
            <a:pPr algn="just"/>
            <a:r>
              <a:rPr lang="fr-FR" sz="2200" b="1" dirty="0"/>
              <a:t>Les barrières économiques et géographiques pour les familles</a:t>
            </a:r>
            <a:endParaRPr lang="en-US" sz="2200" dirty="0"/>
          </a:p>
          <a:p>
            <a:pPr algn="just"/>
            <a:r>
              <a:rPr lang="fr-FR" sz="2200" dirty="0"/>
              <a:t>Pour certaines familles, l’enregistrement coûte cher, notamment en zone rurale, quand il faut parcourir parfois de longues distances pour accéder aux services de l’état civil, ce d’autant plus lorsque l’enregistrement ou la délivrance d’acte d’état civil est payant. Parfois, la corruption vient encore augmenter les frais imposés aux familles</a:t>
            </a:r>
            <a:endParaRPr lang="fr-FR" sz="2200" dirty="0">
              <a:ea typeface="Calibri" panose="020F0502020204030204" pitchFamily="34" charset="0"/>
              <a:cs typeface="Times New Roman" panose="02020603050405020304" pitchFamily="18" charset="0"/>
            </a:endParaRPr>
          </a:p>
          <a:p>
            <a:endParaRPr lang="fr-FR" sz="1600" dirty="0">
              <a:ea typeface="Calibri" panose="020F0502020204030204" pitchFamily="34" charset="0"/>
              <a:cs typeface="Times New Roman" panose="02020603050405020304" pitchFamily="18" charset="0"/>
            </a:endParaRPr>
          </a:p>
          <a:p>
            <a:endParaRPr lang="fr-CM" dirty="0"/>
          </a:p>
        </p:txBody>
      </p:sp>
    </p:spTree>
    <p:extLst>
      <p:ext uri="{BB962C8B-B14F-4D97-AF65-F5344CB8AC3E}">
        <p14:creationId xmlns:p14="http://schemas.microsoft.com/office/powerpoint/2010/main" val="362501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345B06-30B6-4394-A86D-6DEE4090F0F8}"/>
              </a:ext>
            </a:extLst>
          </p:cNvPr>
          <p:cNvSpPr>
            <a:spLocks noGrp="1"/>
          </p:cNvSpPr>
          <p:nvPr>
            <p:ph type="title"/>
          </p:nvPr>
        </p:nvSpPr>
        <p:spPr/>
        <p:txBody>
          <a:bodyPr/>
          <a:lstStyle/>
          <a:p>
            <a:r>
              <a:rPr lang="fr-CM" dirty="0">
                <a:solidFill>
                  <a:srgbClr val="FF0000"/>
                </a:solidFill>
              </a:rPr>
              <a:t>Introduction (suite)</a:t>
            </a:r>
          </a:p>
        </p:txBody>
      </p:sp>
      <p:sp>
        <p:nvSpPr>
          <p:cNvPr id="3" name="Content Placeholder 2">
            <a:extLst>
              <a:ext uri="{FF2B5EF4-FFF2-40B4-BE49-F238E27FC236}">
                <a16:creationId xmlns:a16="http://schemas.microsoft.com/office/drawing/2014/main" xmlns="" id="{083421B7-43A0-4090-A888-FAC3254C569B}"/>
              </a:ext>
            </a:extLst>
          </p:cNvPr>
          <p:cNvSpPr>
            <a:spLocks noGrp="1"/>
          </p:cNvSpPr>
          <p:nvPr>
            <p:ph idx="1"/>
          </p:nvPr>
        </p:nvSpPr>
        <p:spPr>
          <a:xfrm>
            <a:off x="988541" y="1556951"/>
            <a:ext cx="10516071" cy="4794421"/>
          </a:xfrm>
        </p:spPr>
        <p:txBody>
          <a:bodyPr>
            <a:normAutofit/>
          </a:bodyPr>
          <a:lstStyle/>
          <a:p>
            <a:pPr algn="just"/>
            <a:r>
              <a:rPr lang="fr-CM" sz="2400" b="1" dirty="0" smtClean="0"/>
              <a:t>Besoins: </a:t>
            </a:r>
          </a:p>
          <a:p>
            <a:pPr algn="just"/>
            <a:r>
              <a:rPr lang="fr-FR" sz="2400" b="1" dirty="0"/>
              <a:t>L’enregistrement régulier des naissances </a:t>
            </a:r>
            <a:endParaRPr lang="fr-FR" sz="2400" b="1" dirty="0" smtClean="0"/>
          </a:p>
          <a:p>
            <a:pPr algn="just"/>
            <a:r>
              <a:rPr lang="fr-FR" sz="2400" dirty="0"/>
              <a:t>-</a:t>
            </a:r>
            <a:r>
              <a:rPr lang="fr-FR" sz="2400" b="1" dirty="0"/>
              <a:t>La lutte contre l’établissement des faux actes d’état civil</a:t>
            </a:r>
            <a:r>
              <a:rPr lang="fr-FR" sz="2400" dirty="0"/>
              <a:t> </a:t>
            </a:r>
            <a:endParaRPr lang="fr-FR" sz="2400" dirty="0" smtClean="0"/>
          </a:p>
          <a:p>
            <a:pPr algn="just"/>
            <a:r>
              <a:rPr lang="fr-FR" sz="2400" b="1" dirty="0"/>
              <a:t>L’octroi d’une identité juridique aux enfants </a:t>
            </a:r>
            <a:endParaRPr lang="fr-FR" sz="2400" b="1" dirty="0" smtClean="0"/>
          </a:p>
          <a:p>
            <a:pPr algn="just"/>
            <a:endParaRPr lang="fr-FR" sz="2400" b="1" dirty="0"/>
          </a:p>
          <a:p>
            <a:pPr algn="just"/>
            <a:r>
              <a:rPr lang="fr-FR" sz="2400" b="1" dirty="0" smtClean="0"/>
              <a:t>Objectif: </a:t>
            </a:r>
          </a:p>
          <a:p>
            <a:pPr algn="just"/>
            <a:r>
              <a:rPr lang="fr-FR" sz="2400" dirty="0"/>
              <a:t>Contribuer à garantir à tous une identité́ juridique par l’efficacité des services étatiques en charge de l’état civil en milieu rural à l’Ouest Cameroun. </a:t>
            </a:r>
            <a:endParaRPr lang="fr-CM" sz="2400" b="1" dirty="0"/>
          </a:p>
        </p:txBody>
      </p:sp>
    </p:spTree>
    <p:extLst>
      <p:ext uri="{BB962C8B-B14F-4D97-AF65-F5344CB8AC3E}">
        <p14:creationId xmlns:p14="http://schemas.microsoft.com/office/powerpoint/2010/main" val="361561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89211" y="1605745"/>
            <a:ext cx="8915400" cy="1137455"/>
          </a:xfrm>
        </p:spPr>
        <p:txBody>
          <a:bodyPr>
            <a:normAutofit/>
          </a:bodyPr>
          <a:lstStyle/>
          <a:p>
            <a:pPr lvl="0" algn="ctr">
              <a:lnSpc>
                <a:spcPct val="120000"/>
              </a:lnSpc>
              <a:spcBef>
                <a:spcPts val="0"/>
              </a:spcBef>
            </a:pPr>
            <a:r>
              <a:rPr lang="fr-FR" sz="2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r>
            <a:br>
              <a:rPr lang="fr-FR" sz="2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br>
            <a:endParaRPr lang="fr-FR" sz="2400" dirty="0">
              <a:solidFill>
                <a:srgbClr val="FF0000"/>
              </a:solidFill>
            </a:endParaRPr>
          </a:p>
        </p:txBody>
      </p:sp>
      <p:sp>
        <p:nvSpPr>
          <p:cNvPr id="3" name="Espace réservé du contenu 2"/>
          <p:cNvSpPr>
            <a:spLocks noGrp="1"/>
          </p:cNvSpPr>
          <p:nvPr>
            <p:ph idx="1"/>
          </p:nvPr>
        </p:nvSpPr>
        <p:spPr>
          <a:xfrm>
            <a:off x="1433384" y="939114"/>
            <a:ext cx="10181967" cy="5424616"/>
          </a:xfrm>
        </p:spPr>
        <p:txBody>
          <a:bodyPr>
            <a:normAutofit fontScale="25000" lnSpcReduction="20000"/>
          </a:bodyPr>
          <a:lstStyle/>
          <a:p>
            <a:pPr algn="just"/>
            <a:r>
              <a:rPr lang="fr-FR" sz="8000" b="1" dirty="0" smtClean="0"/>
              <a:t>Objectifs spécifiques: </a:t>
            </a:r>
          </a:p>
          <a:p>
            <a:pPr algn="just"/>
            <a:endParaRPr lang="fr-FR" sz="2800" dirty="0"/>
          </a:p>
          <a:p>
            <a:pPr algn="just"/>
            <a:r>
              <a:rPr lang="fr-FR" sz="8800" dirty="0" smtClean="0"/>
              <a:t>-</a:t>
            </a:r>
            <a:r>
              <a:rPr lang="fr-FR" sz="8800" dirty="0"/>
              <a:t>Amener les différents acteurs intervenant dans le secteur de l’état civil en milieu rural à l’Ouest Cameroun à travailler ensemble, pendant et après la mise en œuvre du projet, pour garantir la citoyenneté aux populations </a:t>
            </a:r>
            <a:r>
              <a:rPr lang="fr-FR" sz="8800" dirty="0" smtClean="0"/>
              <a:t>;</a:t>
            </a:r>
          </a:p>
          <a:p>
            <a:pPr algn="just"/>
            <a:endParaRPr lang="en-US" sz="8800" dirty="0"/>
          </a:p>
          <a:p>
            <a:pPr algn="just"/>
            <a:r>
              <a:rPr lang="fr-FR" sz="8800" dirty="0"/>
              <a:t>-Disposer d’une base de données d’au moins 3000 enfants de moins de 16 ans, sans actes d’état civil, </a:t>
            </a:r>
            <a:r>
              <a:rPr lang="fr-FR" sz="8800" dirty="0" smtClean="0"/>
              <a:t>en </a:t>
            </a:r>
            <a:r>
              <a:rPr lang="fr-FR" sz="8800" dirty="0"/>
              <a:t>milieu rural à l’ouest Cameroun, au terme de la phase 1 du projet ; </a:t>
            </a:r>
            <a:endParaRPr lang="fr-FR" sz="8800" dirty="0" smtClean="0"/>
          </a:p>
          <a:p>
            <a:pPr algn="just"/>
            <a:endParaRPr lang="en-US" sz="8800" dirty="0"/>
          </a:p>
          <a:p>
            <a:pPr algn="just"/>
            <a:r>
              <a:rPr lang="fr-FR" sz="8800" dirty="0"/>
              <a:t>-Réduire l’ignorance de la maîtrise des procédures d’obtention d’actes d’état civil au Cameroun et booster au moins 80% des ménages en milieu rural à faire de l’état civil une obligation familiale </a:t>
            </a:r>
            <a:r>
              <a:rPr lang="fr-FR" sz="8800" dirty="0" smtClean="0"/>
              <a:t>;</a:t>
            </a:r>
          </a:p>
          <a:p>
            <a:pPr marL="0" indent="0" algn="just">
              <a:buNone/>
            </a:pPr>
            <a:endParaRPr lang="en-US" sz="8800" dirty="0"/>
          </a:p>
          <a:p>
            <a:pPr algn="just"/>
            <a:r>
              <a:rPr lang="fr-FR" sz="8800" dirty="0"/>
              <a:t>-Impulser l’obtention des actes d’état civil dans au moins 80 % des ménages en milieu rural, d’ici la fin du projet.</a:t>
            </a:r>
            <a:endParaRPr lang="en-US" sz="8800" dirty="0"/>
          </a:p>
          <a:p>
            <a:pPr indent="450215" algn="just">
              <a:lnSpc>
                <a:spcPct val="107000"/>
              </a:lnSpc>
            </a:pPr>
            <a:endParaRPr lang="fr-FR" sz="28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0558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0776" y="624110"/>
            <a:ext cx="8653836" cy="881961"/>
          </a:xfrm>
        </p:spPr>
        <p:txBody>
          <a:bodyPr>
            <a:normAutofit fontScale="90000"/>
          </a:bodyPr>
          <a:lstStyle/>
          <a:p>
            <a:pPr marL="342900" indent="450215" algn="ctr">
              <a:lnSpc>
                <a:spcPct val="107000"/>
              </a:lnSpc>
              <a:spcBef>
                <a:spcPts val="1000"/>
              </a:spcBef>
            </a:pPr>
            <a:r>
              <a:rPr lang="fr-FR" sz="3100" b="1" dirty="0" smtClean="0">
                <a:solidFill>
                  <a:srgbClr val="0070C0"/>
                </a:solidFill>
              </a:rPr>
              <a:t>ACTIVITES </a:t>
            </a:r>
            <a:r>
              <a:rPr lang="fr-FR" sz="2200" b="1" dirty="0">
                <a:solidFill>
                  <a:srgbClr val="0070C0"/>
                </a:solidFill>
              </a:rPr>
              <a:t/>
            </a:r>
            <a:br>
              <a:rPr lang="fr-FR" sz="2200" b="1" dirty="0">
                <a:solidFill>
                  <a:srgbClr val="0070C0"/>
                </a:solidFill>
              </a:rPr>
            </a:br>
            <a:r>
              <a:rPr lang="fr-FR" sz="22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r>
            <a:br>
              <a:rPr lang="fr-FR" sz="22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br>
            <a:r>
              <a:rPr lang="fr-FR" sz="1800" dirty="0">
                <a:solidFill>
                  <a:prstClr val="black">
                    <a:lumMod val="75000"/>
                    <a:lumOff val="25000"/>
                  </a:prstClr>
                </a:solidFill>
                <a:latin typeface="Times New Roman" panose="02020603050405020304" pitchFamily="18" charset="0"/>
                <a:cs typeface="Times New Roman" panose="02020603050405020304" pitchFamily="18" charset="0"/>
              </a:rPr>
              <a:t/>
            </a:r>
            <a:br>
              <a:rPr lang="fr-FR" sz="1800" dirty="0">
                <a:solidFill>
                  <a:prstClr val="black">
                    <a:lumMod val="75000"/>
                    <a:lumOff val="25000"/>
                  </a:prstClr>
                </a:solidFill>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863600" y="1322173"/>
            <a:ext cx="10641012" cy="5140411"/>
          </a:xfrm>
        </p:spPr>
        <p:txBody>
          <a:bodyPr>
            <a:normAutofit fontScale="92500" lnSpcReduction="10000"/>
          </a:bodyPr>
          <a:lstStyle/>
          <a:p>
            <a:pPr algn="just"/>
            <a:r>
              <a:rPr lang="fr-FR" sz="2600" b="1" dirty="0"/>
              <a:t>A1</a:t>
            </a:r>
            <a:r>
              <a:rPr lang="fr-FR" sz="2600" dirty="0"/>
              <a:t> : -Enquête pour dénombrement des enfants de moins de 16 ans sans actes d’état civil en milieu rural dans la région de l’Ouest </a:t>
            </a:r>
            <a:r>
              <a:rPr lang="fr-FR" sz="2600" dirty="0" smtClean="0"/>
              <a:t>Cameroun</a:t>
            </a:r>
          </a:p>
          <a:p>
            <a:pPr algn="just"/>
            <a:endParaRPr lang="en-US" sz="2600" dirty="0"/>
          </a:p>
          <a:p>
            <a:pPr algn="just"/>
            <a:r>
              <a:rPr lang="fr-FR" sz="2600" b="1" dirty="0"/>
              <a:t>R1</a:t>
            </a:r>
            <a:r>
              <a:rPr lang="fr-FR" sz="2600" dirty="0"/>
              <a:t> : Un rapport d’enquête statistique des enfants de moins de 16 ans sans actes d’état civil vivant en milieu rural dans la région de l’Ouest Cameroun est disponible</a:t>
            </a:r>
            <a:r>
              <a:rPr lang="fr-FR" sz="2600" dirty="0" smtClean="0"/>
              <a:t>.</a:t>
            </a:r>
          </a:p>
          <a:p>
            <a:pPr algn="just"/>
            <a:endParaRPr lang="en-US" sz="2600" dirty="0"/>
          </a:p>
          <a:p>
            <a:pPr algn="just"/>
            <a:r>
              <a:rPr lang="fr-FR" sz="2600" b="1" dirty="0"/>
              <a:t>Aboutissement </a:t>
            </a:r>
            <a:r>
              <a:rPr lang="fr-FR" sz="2600" dirty="0"/>
              <a:t>: Disponibilité d’une base de données des enfants de moins de 16 ans sans actes d’état civil</a:t>
            </a:r>
            <a:r>
              <a:rPr lang="fr-FR" sz="2600" dirty="0" smtClean="0"/>
              <a:t>.</a:t>
            </a:r>
          </a:p>
          <a:p>
            <a:pPr algn="just"/>
            <a:endParaRPr lang="en-US" sz="2600" dirty="0"/>
          </a:p>
          <a:p>
            <a:pPr algn="just"/>
            <a:r>
              <a:rPr lang="fr-FR" sz="2600" b="1" dirty="0"/>
              <a:t>Impact</a:t>
            </a:r>
            <a:r>
              <a:rPr lang="fr-FR" sz="2600" dirty="0"/>
              <a:t> : Indicateurs de mesure du nombre d’enfants ayant bénéficié d’une identité juridique.</a:t>
            </a:r>
            <a:r>
              <a:rPr lang="fr-FR" sz="2600" b="1" dirty="0"/>
              <a:t> </a:t>
            </a:r>
            <a:r>
              <a:rPr lang="fr-FR" sz="2600" dirty="0"/>
              <a:t> </a:t>
            </a:r>
            <a:endParaRPr lang="fr-FR" sz="2600" dirty="0" smtClean="0"/>
          </a:p>
          <a:p>
            <a:endParaRPr lang="fr-FR" sz="3800" dirty="0" smtClean="0"/>
          </a:p>
          <a:p>
            <a:endParaRPr lang="en-US" dirty="0"/>
          </a:p>
          <a:p>
            <a:pPr marL="1055688" lvl="0" algn="just">
              <a:spcBef>
                <a:spcPts val="0"/>
              </a:spcBef>
              <a:buClr>
                <a:srgbClr val="0F6FC6"/>
              </a:buClr>
              <a:buAutoNum type="arabicPeriod"/>
            </a:pPr>
            <a:endParaRPr lang="fr-FR" b="1" dirty="0">
              <a:solidFill>
                <a:srgbClr val="0070C0"/>
              </a:solidFill>
            </a:endParaRPr>
          </a:p>
        </p:txBody>
      </p:sp>
    </p:spTree>
    <p:extLst>
      <p:ext uri="{BB962C8B-B14F-4D97-AF65-F5344CB8AC3E}">
        <p14:creationId xmlns:p14="http://schemas.microsoft.com/office/powerpoint/2010/main" val="2337294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89213" y="624110"/>
            <a:ext cx="8915400" cy="922302"/>
          </a:xfrm>
        </p:spPr>
        <p:txBody>
          <a:bodyPr>
            <a:normAutofit fontScale="90000"/>
          </a:bodyPr>
          <a:lstStyle/>
          <a:p>
            <a:pPr indent="450215">
              <a:lnSpc>
                <a:spcPct val="107000"/>
              </a:lnSpc>
            </a:pPr>
            <a:r>
              <a:rPr lang="fr-FR" sz="2400" b="1" dirty="0">
                <a:solidFill>
                  <a:schemeClr val="tx1"/>
                </a:solidFill>
                <a:latin typeface="Eras Medium ITC" panose="020B0602030504020804" pitchFamily="34" charset="0"/>
                <a:ea typeface="Calibri" panose="020F0502020204030204" pitchFamily="34" charset="0"/>
                <a:cs typeface="Times New Roman" panose="02020603050405020304" pitchFamily="18" charset="0"/>
              </a:rPr>
              <a:t/>
            </a:r>
            <a:br>
              <a:rPr lang="fr-FR" sz="2400" b="1" dirty="0">
                <a:solidFill>
                  <a:schemeClr val="tx1"/>
                </a:solidFill>
                <a:latin typeface="Eras Medium ITC" panose="020B0602030504020804" pitchFamily="34" charset="0"/>
                <a:ea typeface="Calibri" panose="020F0502020204030204" pitchFamily="34" charset="0"/>
                <a:cs typeface="Times New Roman" panose="02020603050405020304" pitchFamily="18" charset="0"/>
              </a:rPr>
            </a:br>
            <a:r>
              <a:rPr lang="fr-FR" sz="3200" dirty="0">
                <a:latin typeface="Calibri" panose="020F0502020204030204" pitchFamily="34" charset="0"/>
                <a:ea typeface="Calibri" panose="020F0502020204030204" pitchFamily="34" charset="0"/>
                <a:cs typeface="Times New Roman" panose="02020603050405020304" pitchFamily="18" charset="0"/>
              </a:rPr>
              <a:t/>
            </a:r>
            <a:br>
              <a:rPr lang="fr-FR" sz="3200" dirty="0">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3" name="Espace réservé du contenu 2"/>
          <p:cNvSpPr>
            <a:spLocks noGrp="1"/>
          </p:cNvSpPr>
          <p:nvPr>
            <p:ph idx="1"/>
          </p:nvPr>
        </p:nvSpPr>
        <p:spPr>
          <a:xfrm>
            <a:off x="1117601" y="753762"/>
            <a:ext cx="10387012" cy="6104238"/>
          </a:xfrm>
        </p:spPr>
        <p:txBody>
          <a:bodyPr>
            <a:normAutofit lnSpcReduction="10000"/>
          </a:bodyPr>
          <a:lstStyle/>
          <a:p>
            <a:pPr lvl="0" algn="just"/>
            <a:r>
              <a:rPr lang="fr-FR" sz="2400" b="1" dirty="0"/>
              <a:t>A2 :</a:t>
            </a:r>
            <a:r>
              <a:rPr lang="fr-FR" sz="2400" dirty="0"/>
              <a:t> -</a:t>
            </a:r>
            <a:r>
              <a:rPr lang="fr-FR" sz="2400" b="1" u="sng" dirty="0"/>
              <a:t>Caravane de sensibilisation et d’éducation sur l’état civil en milieu rural</a:t>
            </a:r>
            <a:r>
              <a:rPr lang="fr-FR" sz="2400" u="sng" dirty="0"/>
              <a:t> </a:t>
            </a:r>
            <a:r>
              <a:rPr lang="fr-FR" sz="2400" dirty="0"/>
              <a:t>: </a:t>
            </a:r>
            <a:endParaRPr lang="fr-FR" sz="2400" dirty="0" smtClean="0"/>
          </a:p>
          <a:p>
            <a:pPr lvl="0" algn="just"/>
            <a:r>
              <a:rPr lang="fr-FR" sz="2400" dirty="0" smtClean="0"/>
              <a:t>visite </a:t>
            </a:r>
            <a:r>
              <a:rPr lang="fr-FR" sz="2400" dirty="0"/>
              <a:t>de sensibilisation et d’éducation au sein des chefferies traditionnelles, réunions des communautés, de quartiers dans les villages, rencontre de sensibilisation des chefs de quartiers et de blocs, affichage des posters liés au projet, débats dans les radios communautaires, projection de documentaire. </a:t>
            </a:r>
            <a:endParaRPr lang="fr-FR" sz="2400" dirty="0" smtClean="0"/>
          </a:p>
          <a:p>
            <a:pPr marL="0" lvl="0" indent="0" algn="just">
              <a:buNone/>
            </a:pPr>
            <a:endParaRPr lang="fr-FR" sz="2400" dirty="0" smtClean="0"/>
          </a:p>
          <a:p>
            <a:pPr lvl="0" algn="just"/>
            <a:r>
              <a:rPr lang="fr-FR" sz="2400" dirty="0" smtClean="0"/>
              <a:t>Il </a:t>
            </a:r>
            <a:r>
              <a:rPr lang="fr-FR" sz="2400" dirty="0"/>
              <a:t>s’agira de parvenir à l’information et éducation de masse des familles ou ménages vivant en milieu rural sur l’importance de l’état civil, les procédures légales pour l’obtenir et son caractère gratuit ; de même que la contribution </a:t>
            </a:r>
            <a:r>
              <a:rPr lang="fr-FR" sz="2400" dirty="0" smtClean="0"/>
              <a:t>des </a:t>
            </a:r>
            <a:r>
              <a:rPr lang="fr-FR" sz="2400" dirty="0" err="1"/>
              <a:t>Ongs</a:t>
            </a:r>
            <a:r>
              <a:rPr lang="fr-FR" sz="2400" dirty="0"/>
              <a:t> de la société civile partenaires à l’obtention d’une identité juridique grâce à ce projet à l’Ouest Cameroun.</a:t>
            </a:r>
            <a:r>
              <a:rPr lang="fr-FR" sz="2400" i="1" dirty="0"/>
              <a:t> </a:t>
            </a:r>
            <a:r>
              <a:rPr lang="fr-FR" sz="2400" dirty="0"/>
              <a:t>La sensibilisation </a:t>
            </a:r>
            <a:r>
              <a:rPr lang="fr-FR" sz="2400" dirty="0" smtClean="0"/>
              <a:t>est </a:t>
            </a:r>
            <a:r>
              <a:rPr lang="fr-FR" sz="2400" dirty="0"/>
              <a:t>menée également en langues nationales des populations sur les modalités de déclaration des naissances et les avantages y afférents.</a:t>
            </a:r>
            <a:endParaRPr lang="en-US" sz="2400" dirty="0"/>
          </a:p>
          <a:p>
            <a:pPr algn="just"/>
            <a:endParaRPr lang="fr-FR" b="1" dirty="0">
              <a:solidFill>
                <a:srgbClr val="0070C0"/>
              </a:solidFill>
            </a:endParaRPr>
          </a:p>
        </p:txBody>
      </p:sp>
    </p:spTree>
    <p:extLst>
      <p:ext uri="{BB962C8B-B14F-4D97-AF65-F5344CB8AC3E}">
        <p14:creationId xmlns:p14="http://schemas.microsoft.com/office/powerpoint/2010/main" val="261203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D9F62D-C157-4EB5-B86F-E0AE8AD19838}"/>
              </a:ext>
            </a:extLst>
          </p:cNvPr>
          <p:cNvSpPr>
            <a:spLocks noGrp="1"/>
          </p:cNvSpPr>
          <p:nvPr>
            <p:ph type="title"/>
          </p:nvPr>
        </p:nvSpPr>
        <p:spPr/>
        <p:txBody>
          <a:bodyPr>
            <a:normAutofit/>
          </a:bodyPr>
          <a:lstStyle/>
          <a:p>
            <a:endParaRPr lang="fr-CM" dirty="0"/>
          </a:p>
        </p:txBody>
      </p:sp>
      <p:sp>
        <p:nvSpPr>
          <p:cNvPr id="3" name="Content Placeholder 2">
            <a:extLst>
              <a:ext uri="{FF2B5EF4-FFF2-40B4-BE49-F238E27FC236}">
                <a16:creationId xmlns:a16="http://schemas.microsoft.com/office/drawing/2014/main" xmlns="" id="{4A820A09-C4E9-47AD-98F0-0B7CA63C0E8A}"/>
              </a:ext>
            </a:extLst>
          </p:cNvPr>
          <p:cNvSpPr>
            <a:spLocks noGrp="1"/>
          </p:cNvSpPr>
          <p:nvPr>
            <p:ph idx="1"/>
          </p:nvPr>
        </p:nvSpPr>
        <p:spPr>
          <a:xfrm>
            <a:off x="1003300" y="2133600"/>
            <a:ext cx="10501312" cy="4622800"/>
          </a:xfrm>
        </p:spPr>
        <p:txBody>
          <a:bodyPr>
            <a:normAutofit/>
          </a:bodyPr>
          <a:lstStyle/>
          <a:p>
            <a:pPr algn="just"/>
            <a:r>
              <a:rPr lang="fr-FR" sz="2400" b="1" dirty="0"/>
              <a:t>Motivation du choix de l’activité</a:t>
            </a:r>
            <a:r>
              <a:rPr lang="fr-FR" sz="2400" dirty="0"/>
              <a:t> : Cette activité permet de lutter contre l’ignorance, la sous-information qui ont pour conséquence la méfiance vis-à-vis du tribunal. La maîtrise des procédures en matière de jugements supplétifs emportera saisine des tribunaux pour l’établissement des actes de naissance et participation aux audiences foraines. </a:t>
            </a:r>
          </a:p>
          <a:p>
            <a:pPr algn="just"/>
            <a:r>
              <a:rPr lang="fr-FR" sz="2400" dirty="0"/>
              <a:t>Aussi, la connaissance des textes en la matière contribuera à combattre la corruption, la lutte contre les faux actes de naissance en milieu rural. Il y a donc une corrélation entre l’ignorance, la peur et le défaut d’établissement d’acte d’état civil en milieu rural dans la région de l’Ouest Cameroun.</a:t>
            </a:r>
            <a:endParaRPr lang="en-US" sz="2400" dirty="0"/>
          </a:p>
          <a:p>
            <a:pPr algn="just"/>
            <a:endParaRPr lang="fr-CM" sz="1900" b="1" dirty="0">
              <a:solidFill>
                <a:schemeClr val="tx1"/>
              </a:solidFill>
            </a:endParaRPr>
          </a:p>
        </p:txBody>
      </p:sp>
    </p:spTree>
    <p:extLst>
      <p:ext uri="{BB962C8B-B14F-4D97-AF65-F5344CB8AC3E}">
        <p14:creationId xmlns:p14="http://schemas.microsoft.com/office/powerpoint/2010/main" val="3625445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B4920A-0BE8-4820-ABC6-74496B49A961}"/>
              </a:ext>
            </a:extLst>
          </p:cNvPr>
          <p:cNvSpPr>
            <a:spLocks noGrp="1"/>
          </p:cNvSpPr>
          <p:nvPr>
            <p:ph type="title"/>
          </p:nvPr>
        </p:nvSpPr>
        <p:spPr/>
        <p:txBody>
          <a:bodyPr>
            <a:normAutofit/>
          </a:bodyPr>
          <a:lstStyle/>
          <a:p>
            <a:endParaRPr lang="fr-CM" dirty="0"/>
          </a:p>
        </p:txBody>
      </p:sp>
      <p:sp>
        <p:nvSpPr>
          <p:cNvPr id="3" name="Content Placeholder 2">
            <a:extLst>
              <a:ext uri="{FF2B5EF4-FFF2-40B4-BE49-F238E27FC236}">
                <a16:creationId xmlns:a16="http://schemas.microsoft.com/office/drawing/2014/main" xmlns="" id="{F866061A-DCC9-4D91-A9C3-8DD2BA51557D}"/>
              </a:ext>
            </a:extLst>
          </p:cNvPr>
          <p:cNvSpPr>
            <a:spLocks noGrp="1"/>
          </p:cNvSpPr>
          <p:nvPr>
            <p:ph idx="1"/>
          </p:nvPr>
        </p:nvSpPr>
        <p:spPr>
          <a:xfrm>
            <a:off x="1092200" y="2133600"/>
            <a:ext cx="10412412" cy="4427838"/>
          </a:xfrm>
        </p:spPr>
        <p:txBody>
          <a:bodyPr>
            <a:normAutofit fontScale="85000" lnSpcReduction="10000"/>
          </a:bodyPr>
          <a:lstStyle/>
          <a:p>
            <a:pPr algn="just"/>
            <a:r>
              <a:rPr lang="fr-FR" b="1" dirty="0"/>
              <a:t>A3 </a:t>
            </a:r>
            <a:r>
              <a:rPr lang="fr-FR" sz="2600" b="1" dirty="0"/>
              <a:t>:</a:t>
            </a:r>
            <a:r>
              <a:rPr lang="fr-FR" sz="2600" dirty="0"/>
              <a:t> -</a:t>
            </a:r>
            <a:r>
              <a:rPr lang="fr-FR" sz="2600" b="1" u="sng" dirty="0"/>
              <a:t>Accompagnement aux audiences foraines portant sur les jugements d’assistance judiciaire et les jugements supplétifs d’actes de naissance</a:t>
            </a:r>
            <a:r>
              <a:rPr lang="fr-FR" sz="2600" dirty="0"/>
              <a:t> : </a:t>
            </a:r>
            <a:endParaRPr lang="fr-FR" sz="2600" dirty="0" smtClean="0"/>
          </a:p>
          <a:p>
            <a:pPr algn="just"/>
            <a:r>
              <a:rPr lang="fr-FR" sz="2600" dirty="0" smtClean="0"/>
              <a:t>séance </a:t>
            </a:r>
            <a:r>
              <a:rPr lang="fr-FR" sz="2600" dirty="0"/>
              <a:t>de mobilisation des agents du Ministère des affaires sociales auprès des mairies en vue des enquêtes sociales pour l’établissement par les magistrats municipaux des certificats de vulnérabilité sociales ou d’indigence. </a:t>
            </a:r>
            <a:endParaRPr lang="fr-FR" sz="2600" dirty="0" smtClean="0"/>
          </a:p>
          <a:p>
            <a:pPr algn="just"/>
            <a:r>
              <a:rPr lang="fr-FR" sz="2600" dirty="0" smtClean="0"/>
              <a:t>Rencontre </a:t>
            </a:r>
            <a:r>
              <a:rPr lang="fr-FR" sz="2600" dirty="0"/>
              <a:t>de Mobilisation des familles des enfants de moins de 16 ans d’âges et orientation des enfants et leurs parents vers le tribunal pour les audiences consacrées à l’assistance judiciaire et vers le lieu d’audience foraine, proposition du lieu de l’audience foraine en accord avec la juridiction compétente et participation à la tenue des audiences foraines afin de donner confiance aux bénéficiaires</a:t>
            </a:r>
            <a:endParaRPr lang="en-US" sz="2600" dirty="0"/>
          </a:p>
          <a:p>
            <a:endParaRPr lang="fr-CM" dirty="0"/>
          </a:p>
        </p:txBody>
      </p:sp>
    </p:spTree>
    <p:extLst>
      <p:ext uri="{BB962C8B-B14F-4D97-AF65-F5344CB8AC3E}">
        <p14:creationId xmlns:p14="http://schemas.microsoft.com/office/powerpoint/2010/main" val="901590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C59D41-4877-4015-8B1C-9DED0A5F6A13}"/>
              </a:ext>
            </a:extLst>
          </p:cNvPr>
          <p:cNvSpPr>
            <a:spLocks noGrp="1"/>
          </p:cNvSpPr>
          <p:nvPr>
            <p:ph type="title"/>
          </p:nvPr>
        </p:nvSpPr>
        <p:spPr/>
        <p:txBody>
          <a:bodyPr>
            <a:normAutofit/>
          </a:bodyPr>
          <a:lstStyle/>
          <a:p>
            <a:endParaRPr lang="fr-CM" dirty="0"/>
          </a:p>
        </p:txBody>
      </p:sp>
      <p:sp>
        <p:nvSpPr>
          <p:cNvPr id="3" name="Content Placeholder 2">
            <a:extLst>
              <a:ext uri="{FF2B5EF4-FFF2-40B4-BE49-F238E27FC236}">
                <a16:creationId xmlns:a16="http://schemas.microsoft.com/office/drawing/2014/main" xmlns="" id="{315095C0-FA76-4F3D-8EBA-66D6120F458A}"/>
              </a:ext>
            </a:extLst>
          </p:cNvPr>
          <p:cNvSpPr>
            <a:spLocks noGrp="1"/>
          </p:cNvSpPr>
          <p:nvPr>
            <p:ph idx="1"/>
          </p:nvPr>
        </p:nvSpPr>
        <p:spPr>
          <a:xfrm>
            <a:off x="1028700" y="2133600"/>
            <a:ext cx="10475912" cy="3777622"/>
          </a:xfrm>
        </p:spPr>
        <p:txBody>
          <a:bodyPr/>
          <a:lstStyle/>
          <a:p>
            <a:pPr algn="just"/>
            <a:r>
              <a:rPr lang="fr-FR" b="1" dirty="0"/>
              <a:t>Motivation du choix de l’activité : </a:t>
            </a:r>
            <a:endParaRPr lang="fr-FR" b="1" dirty="0" smtClean="0"/>
          </a:p>
          <a:p>
            <a:pPr algn="just"/>
            <a:endParaRPr lang="fr-FR" b="1" dirty="0"/>
          </a:p>
          <a:p>
            <a:pPr algn="just"/>
            <a:r>
              <a:rPr lang="fr-FR" sz="2400" dirty="0" smtClean="0"/>
              <a:t>Cette </a:t>
            </a:r>
            <a:r>
              <a:rPr lang="fr-FR" sz="2400" dirty="0"/>
              <a:t>activité est l’étape première pour l’établissement d’un acte d’état civil pour les enfants de moins de 16 ans. Une fois les grosses de l’assistance judiciaire et du jugement supplétif délivrées, l’officier d’état civil procèdera à l’établissement gratuite de l’acte aux enfants de moins de 16 ans.</a:t>
            </a:r>
            <a:endParaRPr lang="en-US" sz="2400" dirty="0"/>
          </a:p>
          <a:p>
            <a:pPr algn="just"/>
            <a:endParaRPr lang="fr-CM" dirty="0"/>
          </a:p>
        </p:txBody>
      </p:sp>
    </p:spTree>
    <p:extLst>
      <p:ext uri="{BB962C8B-B14F-4D97-AF65-F5344CB8AC3E}">
        <p14:creationId xmlns:p14="http://schemas.microsoft.com/office/powerpoint/2010/main" val="2555807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73349"/>
          </a:xfrm>
        </p:spPr>
        <p:txBody>
          <a:bodyPr/>
          <a:lstStyle/>
          <a:p>
            <a:r>
              <a:rPr lang="fr-CM" dirty="0" smtClean="0"/>
              <a:t>Conclusion:  Résultats</a:t>
            </a:r>
            <a:endParaRPr lang="en-US" dirty="0"/>
          </a:p>
        </p:txBody>
      </p:sp>
      <p:sp>
        <p:nvSpPr>
          <p:cNvPr id="3" name="Content Placeholder 2"/>
          <p:cNvSpPr>
            <a:spLocks noGrp="1"/>
          </p:cNvSpPr>
          <p:nvPr>
            <p:ph idx="1"/>
          </p:nvPr>
        </p:nvSpPr>
        <p:spPr>
          <a:xfrm>
            <a:off x="753763" y="1124465"/>
            <a:ext cx="11294076" cy="5585254"/>
          </a:xfrm>
        </p:spPr>
        <p:txBody>
          <a:bodyPr>
            <a:normAutofit fontScale="62500" lnSpcReduction="20000"/>
          </a:bodyPr>
          <a:lstStyle/>
          <a:p>
            <a:pPr marL="0" indent="0">
              <a:buNone/>
            </a:pPr>
            <a:endParaRPr lang="fr-FR" sz="2800" b="1" dirty="0"/>
          </a:p>
          <a:p>
            <a:pPr algn="just"/>
            <a:r>
              <a:rPr lang="fr-FR" sz="3500" dirty="0" smtClean="0"/>
              <a:t> </a:t>
            </a:r>
            <a:r>
              <a:rPr lang="fr-FR" sz="3500" dirty="0"/>
              <a:t>Disponibilité d’une base de données des enfants de moins de 16 ans sans actes d’état civil</a:t>
            </a:r>
            <a:r>
              <a:rPr lang="fr-FR" sz="3500" dirty="0" smtClean="0"/>
              <a:t>.</a:t>
            </a:r>
          </a:p>
          <a:p>
            <a:pPr algn="just"/>
            <a:endParaRPr lang="en-US" sz="3500" dirty="0"/>
          </a:p>
          <a:p>
            <a:pPr algn="just"/>
            <a:r>
              <a:rPr lang="fr-FR" sz="3500" dirty="0" smtClean="0"/>
              <a:t>Indicateurs </a:t>
            </a:r>
            <a:r>
              <a:rPr lang="fr-FR" sz="3500" dirty="0"/>
              <a:t>de mesure du nombre d’enfants ayant bénéficié d’une identité juridique.</a:t>
            </a:r>
            <a:r>
              <a:rPr lang="fr-FR" sz="3500" b="1" dirty="0"/>
              <a:t> </a:t>
            </a:r>
            <a:r>
              <a:rPr lang="fr-FR" sz="3500" dirty="0"/>
              <a:t> </a:t>
            </a:r>
            <a:endParaRPr lang="fr-FR" sz="3500" dirty="0" smtClean="0"/>
          </a:p>
          <a:p>
            <a:pPr algn="just"/>
            <a:endParaRPr lang="en-US" sz="3500" dirty="0"/>
          </a:p>
          <a:p>
            <a:pPr algn="just"/>
            <a:r>
              <a:rPr lang="fr-FR" sz="3500" dirty="0" smtClean="0"/>
              <a:t>-Au </a:t>
            </a:r>
            <a:r>
              <a:rPr lang="fr-FR" sz="3500" dirty="0"/>
              <a:t>moins 5000 personnes </a:t>
            </a:r>
            <a:r>
              <a:rPr lang="fr-FR" sz="3500" dirty="0" smtClean="0"/>
              <a:t> </a:t>
            </a:r>
            <a:r>
              <a:rPr lang="fr-FR" sz="3500" dirty="0"/>
              <a:t>en milieu rural sont sensibilisées et éduquées via les outils de communication de masse sur l’importance de l’état civil sur la citoyenneté et ses conséquences</a:t>
            </a:r>
            <a:r>
              <a:rPr lang="fr-FR" sz="3500" dirty="0" smtClean="0"/>
              <a:t>.</a:t>
            </a:r>
          </a:p>
          <a:p>
            <a:pPr algn="just"/>
            <a:endParaRPr lang="fr-FR" sz="3500" dirty="0" smtClean="0"/>
          </a:p>
          <a:p>
            <a:pPr marL="0" indent="0" algn="just">
              <a:buNone/>
            </a:pPr>
            <a:r>
              <a:rPr lang="fr-FR" sz="3500" b="1" dirty="0" smtClean="0"/>
              <a:t>    </a:t>
            </a:r>
            <a:r>
              <a:rPr lang="fr-FR" sz="3500" b="1" dirty="0"/>
              <a:t>-</a:t>
            </a:r>
            <a:r>
              <a:rPr lang="fr-FR" sz="3500" dirty="0" smtClean="0"/>
              <a:t>systématisation </a:t>
            </a:r>
            <a:r>
              <a:rPr lang="fr-FR" sz="3500" dirty="0"/>
              <a:t>des déclarations de naissances et de décès auprès des centres d’état civil</a:t>
            </a:r>
            <a:r>
              <a:rPr lang="fr-FR" sz="3500" dirty="0" smtClean="0"/>
              <a:t>.</a:t>
            </a:r>
          </a:p>
          <a:p>
            <a:pPr marL="0" indent="0" algn="just">
              <a:buNone/>
            </a:pPr>
            <a:endParaRPr lang="fr-FR" sz="3500" dirty="0" smtClean="0"/>
          </a:p>
          <a:p>
            <a:pPr marL="0" indent="0" algn="just">
              <a:buNone/>
            </a:pPr>
            <a:r>
              <a:rPr lang="fr-FR" sz="3500" dirty="0" smtClean="0"/>
              <a:t>     </a:t>
            </a:r>
            <a:r>
              <a:rPr lang="fr-FR" sz="3500" dirty="0"/>
              <a:t>-Accompagnement aux audiences foraines portant sur les jugements supplétifs d’actes de naissance et l’assistance judiciaire</a:t>
            </a:r>
            <a:endParaRPr lang="en-US" sz="3500" dirty="0"/>
          </a:p>
          <a:p>
            <a:pPr marL="0" indent="0">
              <a:buNone/>
            </a:pPr>
            <a:endParaRPr lang="fr-FR" dirty="0" smtClean="0"/>
          </a:p>
          <a:p>
            <a:pPr marL="0" indent="0">
              <a:buNone/>
            </a:pPr>
            <a:endParaRPr lang="en-US" dirty="0"/>
          </a:p>
          <a:p>
            <a:endParaRPr lang="en-US" dirty="0"/>
          </a:p>
        </p:txBody>
      </p:sp>
    </p:spTree>
    <p:extLst>
      <p:ext uri="{BB962C8B-B14F-4D97-AF65-F5344CB8AC3E}">
        <p14:creationId xmlns:p14="http://schemas.microsoft.com/office/powerpoint/2010/main" val="1299240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M" dirty="0" smtClean="0"/>
              <a:t>Résultats</a:t>
            </a:r>
            <a:endParaRPr lang="en-US" dirty="0"/>
          </a:p>
        </p:txBody>
      </p:sp>
      <p:sp>
        <p:nvSpPr>
          <p:cNvPr id="3" name="Content Placeholder 2"/>
          <p:cNvSpPr>
            <a:spLocks noGrp="1"/>
          </p:cNvSpPr>
          <p:nvPr>
            <p:ph idx="1"/>
          </p:nvPr>
        </p:nvSpPr>
        <p:spPr>
          <a:xfrm>
            <a:off x="1173892" y="1594022"/>
            <a:ext cx="10738021" cy="4831492"/>
          </a:xfrm>
        </p:spPr>
        <p:txBody>
          <a:bodyPr>
            <a:normAutofit/>
          </a:bodyPr>
          <a:lstStyle/>
          <a:p>
            <a:pPr algn="just"/>
            <a:r>
              <a:rPr lang="fr-FR" sz="2200" dirty="0" smtClean="0"/>
              <a:t>Tenue </a:t>
            </a:r>
            <a:r>
              <a:rPr lang="fr-FR" sz="2200" dirty="0"/>
              <a:t>des audiences pour jugements d’assistance judiciaire et supplétifs d’acte de naissance pour 3000 enfants sans actes d’état </a:t>
            </a:r>
            <a:r>
              <a:rPr lang="fr-FR" sz="2200" dirty="0" smtClean="0"/>
              <a:t>civil</a:t>
            </a:r>
          </a:p>
          <a:p>
            <a:pPr marL="0" indent="0" algn="just">
              <a:buNone/>
            </a:pPr>
            <a:endParaRPr lang="en-US" sz="2200" dirty="0"/>
          </a:p>
          <a:p>
            <a:pPr algn="just"/>
            <a:r>
              <a:rPr lang="fr-FR" sz="2200" dirty="0" smtClean="0"/>
              <a:t>3000 </a:t>
            </a:r>
            <a:r>
              <a:rPr lang="fr-FR" sz="2200" dirty="0"/>
              <a:t>enfants de moins de 16 ans vivant en milieu rural dans la région de l’Ouest Cameroun sont pourvus d’actes de naissance</a:t>
            </a:r>
            <a:r>
              <a:rPr lang="fr-FR" sz="2200" dirty="0" smtClean="0"/>
              <a:t>.</a:t>
            </a:r>
          </a:p>
          <a:p>
            <a:pPr marL="0" indent="0" algn="just">
              <a:buNone/>
            </a:pPr>
            <a:endParaRPr lang="en-US" sz="2200" dirty="0"/>
          </a:p>
          <a:p>
            <a:pPr algn="just"/>
            <a:r>
              <a:rPr lang="fr-FR" sz="2200" dirty="0" smtClean="0"/>
              <a:t>Disponibilité </a:t>
            </a:r>
            <a:r>
              <a:rPr lang="fr-FR" sz="2200" dirty="0"/>
              <a:t>d’une liste des enfants de moins de 16 ans avec actes d’état civil</a:t>
            </a:r>
            <a:r>
              <a:rPr lang="fr-FR" sz="2200" dirty="0" smtClean="0"/>
              <a:t>.</a:t>
            </a:r>
          </a:p>
          <a:p>
            <a:pPr algn="just"/>
            <a:endParaRPr lang="en-US" sz="2200" dirty="0"/>
          </a:p>
          <a:p>
            <a:pPr algn="just"/>
            <a:r>
              <a:rPr lang="fr-FR" sz="2200" b="1" dirty="0"/>
              <a:t>Impact</a:t>
            </a:r>
            <a:r>
              <a:rPr lang="fr-FR" sz="2200" dirty="0"/>
              <a:t> : Identification juridique des personnes de moins de 16 ans </a:t>
            </a:r>
            <a:endParaRPr lang="en-US" sz="2200" dirty="0"/>
          </a:p>
          <a:p>
            <a:endParaRPr lang="en-US" dirty="0"/>
          </a:p>
        </p:txBody>
      </p:sp>
    </p:spTree>
    <p:extLst>
      <p:ext uri="{BB962C8B-B14F-4D97-AF65-F5344CB8AC3E}">
        <p14:creationId xmlns:p14="http://schemas.microsoft.com/office/powerpoint/2010/main" val="2746015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02960" y="2641169"/>
            <a:ext cx="8911687" cy="1280890"/>
          </a:xfrm>
        </p:spPr>
        <p:txBody>
          <a:bodyPr/>
          <a:lstStyle/>
          <a:p>
            <a:pPr algn="ctr"/>
            <a:r>
              <a:rPr lang="fr-FR" sz="4000" b="1" dirty="0">
                <a:solidFill>
                  <a:srgbClr val="0070C0"/>
                </a:solidFill>
                <a:latin typeface="Times New Roman" panose="02020603050405020304" pitchFamily="18" charset="0"/>
                <a:cs typeface="Times New Roman" panose="02020603050405020304" pitchFamily="18" charset="0"/>
              </a:rPr>
              <a:t>Merci pour votre aimable attention</a:t>
            </a:r>
            <a:endParaRPr lang="fr-FR" dirty="0"/>
          </a:p>
        </p:txBody>
      </p:sp>
    </p:spTree>
    <p:extLst>
      <p:ext uri="{BB962C8B-B14F-4D97-AF65-F5344CB8AC3E}">
        <p14:creationId xmlns:p14="http://schemas.microsoft.com/office/powerpoint/2010/main" val="1507997527"/>
      </p:ext>
    </p:extLst>
  </p:cSld>
  <p:clrMapOvr>
    <a:masterClrMapping/>
  </p:clrMapOvr>
</p:sld>
</file>

<file path=ppt/theme/theme1.xml><?xml version="1.0" encoding="utf-8"?>
<a:theme xmlns:a="http://schemas.openxmlformats.org/drawingml/2006/main" name="Brin">
  <a:themeElements>
    <a:clrScheme name="Bleu">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ri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10346</TotalTime>
  <Words>808</Words>
  <Application>Microsoft Office PowerPoint</Application>
  <PresentationFormat>Widescreen</PresentationFormat>
  <Paragraphs>101</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Eras Medium ITC</vt:lpstr>
      <vt:lpstr>Century Gothic</vt:lpstr>
      <vt:lpstr>Garamond</vt:lpstr>
      <vt:lpstr>Calibri</vt:lpstr>
      <vt:lpstr>Times New Roman</vt:lpstr>
      <vt:lpstr>Wingdings 3</vt:lpstr>
      <vt:lpstr>Arial</vt:lpstr>
      <vt:lpstr>Brin</vt:lpstr>
      <vt:lpstr>ORGANISATION  INTERNATIONALE DE LA FRANCOPHONIE EN PARTENARIAT  AVEC  OBSERVATOIRE PHAROS-AVOCATS SANS FRONTIERE-ASSOCIATION DE PROTECTION DES ENFANTS AU TCHAD  CONFERENCE « ENFANTS SANS IDENTITES, QUEL AVENIR? »  Thème LA PROMOTION DU DROIT A L’IDENTITE JURIDIQUE DANS LA REGION DE L’OUEST-CAMEROUN </vt:lpstr>
      <vt:lpstr>Introduction </vt:lpstr>
      <vt:lpstr>Introduction (suite)</vt:lpstr>
      <vt:lpstr>Introduction (suite)</vt:lpstr>
      <vt:lpstr>Introduction (Suite)</vt:lpstr>
      <vt:lpstr>PowerPoint Presentation</vt:lpstr>
      <vt:lpstr>Introduction (suite)</vt:lpstr>
      <vt:lpstr>Introduction (Suite)</vt:lpstr>
      <vt:lpstr>Introduction (suite)</vt:lpstr>
      <vt:lpstr> </vt:lpstr>
      <vt:lpstr>ACTIVITES    </vt:lpstr>
      <vt:lpstr>  </vt:lpstr>
      <vt:lpstr>PowerPoint Presentation</vt:lpstr>
      <vt:lpstr>PowerPoint Presentation</vt:lpstr>
      <vt:lpstr>PowerPoint Presentation</vt:lpstr>
      <vt:lpstr>Conclusion:  Résultats</vt:lpstr>
      <vt:lpstr>Résultats</vt:lpstr>
      <vt:lpstr>Merci pour votre aimable attention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MINRESI/CNE/Département des études politiques et juridiques  CONFÉRENCE-DÉBAT Nation et République sous le prisme des défis contemporains 12 septembre 2017  Thème À propos de la crise des critères de définition de l’État en  droit international contemporain</dc:title>
  <dc:creator>Etienne TABI</dc:creator>
  <cp:lastModifiedBy>hp</cp:lastModifiedBy>
  <cp:revision>177</cp:revision>
  <dcterms:created xsi:type="dcterms:W3CDTF">2017-09-05T11:02:44Z</dcterms:created>
  <dcterms:modified xsi:type="dcterms:W3CDTF">2019-11-26T02:52:05Z</dcterms:modified>
</cp:coreProperties>
</file>