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996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04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635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6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830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895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39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365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266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897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495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EFD2D-420F-4E54-89E8-DB36D6CD68E8}" type="datetimeFigureOut">
              <a:rPr lang="fr-FR" smtClean="0"/>
              <a:t>16/09/2019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76612-024B-4163-8D84-F1C2989489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77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09103" y="739589"/>
            <a:ext cx="9299873" cy="2308411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00000"/>
              </a:lnSpc>
            </a:pPr>
            <a:br>
              <a:rPr lang="fr-FR" sz="1200" b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MINRESI/CNE</a:t>
            </a:r>
            <a:br>
              <a:rPr lang="fr-F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b="1" dirty="0">
                <a:solidFill>
                  <a:srgbClr val="00B050"/>
                </a:solidFill>
              </a:rPr>
              <a:t>QUATRIÈME  JOURNÉE  D’ÉTUDES ANNUELLE </a:t>
            </a:r>
            <a:br>
              <a:rPr lang="fr-CM" sz="2000" dirty="0">
                <a:solidFill>
                  <a:srgbClr val="00B050"/>
                </a:solidFill>
              </a:rPr>
            </a:br>
            <a:r>
              <a:rPr lang="fr-FR" sz="2000" b="1" dirty="0">
                <a:solidFill>
                  <a:srgbClr val="00B050"/>
                </a:solidFill>
              </a:rPr>
              <a:t>DU DÉPARTEMENT DES ÉTUDES POLITIQUES ET JURIDIQUES </a:t>
            </a:r>
            <a:br>
              <a:rPr lang="fr-FR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 Septembre 2019</a:t>
            </a:r>
            <a:br>
              <a:rPr lang="fr-F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Thème</a:t>
            </a:r>
            <a:br>
              <a:rPr lang="fr-F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700" b="1" dirty="0">
                <a:solidFill>
                  <a:srgbClr val="FF0000"/>
                </a:solidFill>
              </a:rPr>
              <a:t>« L’effet du temps dans le processus de consolidation de la paix », </a:t>
            </a:r>
            <a:endParaRPr lang="fr-FR" sz="2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009104" y="4391696"/>
            <a:ext cx="8915399" cy="1524845"/>
          </a:xfrm>
        </p:spPr>
        <p:txBody>
          <a:bodyPr>
            <a:normAutofit/>
          </a:bodyPr>
          <a:lstStyle/>
          <a:p>
            <a:pPr indent="450215" algn="ctr"/>
            <a:r>
              <a:rPr lang="fr-FR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</a:t>
            </a:r>
            <a:endParaRPr lang="fr-FR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lnSpc>
                <a:spcPct val="100000"/>
              </a:lnSpc>
              <a:spcBef>
                <a:spcPts val="0"/>
              </a:spcBef>
            </a:pPr>
            <a:r>
              <a:rPr lang="fr-FR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Serges Frédéric MBOUMEGNE DZESSEU, PhD</a:t>
            </a:r>
          </a:p>
          <a:p>
            <a:pPr indent="450215">
              <a:lnSpc>
                <a:spcPct val="100000"/>
              </a:lnSpc>
              <a:spcBef>
                <a:spcPts val="0"/>
              </a:spcBef>
            </a:pPr>
            <a:r>
              <a:rPr lang="fr-FR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Chargé de Recherche</a:t>
            </a:r>
          </a:p>
          <a:p>
            <a:pPr indent="450215" algn="ctr">
              <a:lnSpc>
                <a:spcPct val="100000"/>
              </a:lnSpc>
              <a:spcBef>
                <a:spcPts val="0"/>
              </a:spcBef>
            </a:pP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273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293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sommaire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92440" y="1339403"/>
            <a:ext cx="9212172" cy="5264597"/>
          </a:xfrm>
        </p:spPr>
        <p:txBody>
          <a:bodyPr>
            <a:noAutofit/>
          </a:bodyPr>
          <a:lstStyle/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</a:p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fr-FR" sz="2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I. Un temps déraisonnable, facteur d’amplification du conflit</a:t>
            </a:r>
            <a:endParaRPr lang="fr-FR" sz="24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La Grogne des Acteurs</a:t>
            </a:r>
          </a:p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Les Résistances </a:t>
            </a:r>
          </a:p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fr-FR" sz="2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II. Un temps raisonnable, espoir de retour à la paix</a:t>
            </a:r>
            <a:endParaRPr lang="fr-FR" sz="24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La Prise de conscience </a:t>
            </a:r>
            <a:endParaRPr lang="fr-FR" sz="24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L’Assaut final: Le Dialogue inclusif institué </a:t>
            </a:r>
          </a:p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278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Conclusion: Le temps de la mise en œuvre des résolutions, un risque de reprise des conflits si ça dure,,,,,,,,,,</a:t>
            </a:r>
            <a:endParaRPr lang="fr-FR" sz="24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09122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34109" y="470648"/>
            <a:ext cx="9070504" cy="933150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b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br>
              <a:rPr lang="fr-FR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34108" y="1571223"/>
            <a:ext cx="9070504" cy="479094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Contexte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question de la religion n’est plus seulement une question philosophique ou purement religieuse. Elle touche aussi, et davantage le droit qu'il soit national ou international. 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revendications religieuses traversent aujourd’hui tous les  continents  et posent le problème de la liberté religieuse consacrée et protégée par le droit.</a:t>
            </a:r>
          </a:p>
        </p:txBody>
      </p:sp>
    </p:spTree>
    <p:extLst>
      <p:ext uri="{BB962C8B-B14F-4D97-AF65-F5344CB8AC3E}">
        <p14:creationId xmlns:p14="http://schemas.microsoft.com/office/powerpoint/2010/main" val="3042664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5696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(suite)</a:t>
            </a:r>
            <a:br>
              <a:rPr lang="fr-FR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60620" y="1635617"/>
            <a:ext cx="9443993" cy="4893972"/>
          </a:xfrm>
        </p:spPr>
        <p:txBody>
          <a:bodyPr>
            <a:normAutofit/>
          </a:bodyPr>
          <a:lstStyle/>
          <a:p>
            <a:pPr algn="just"/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Définitions des concepts</a:t>
            </a:r>
          </a:p>
          <a:p>
            <a:pPr algn="just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religion comme définit  l’ensemble de croyance et de dogmes définissant le rapport de l’homme avec le sacré (Larousse). </a:t>
            </a:r>
          </a:p>
          <a:p>
            <a:pPr algn="just"/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liberté religieuse désigne quant à elle le droit subjectif fondamental des personnes de choisir et de pratiquer une ou aucune religion donnée (individuelle et collective). </a:t>
            </a:r>
          </a:p>
        </p:txBody>
      </p:sp>
    </p:spTree>
    <p:extLst>
      <p:ext uri="{BB962C8B-B14F-4D97-AF65-F5344CB8AC3E}">
        <p14:creationId xmlns:p14="http://schemas.microsoft.com/office/powerpoint/2010/main" val="4045143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3" y="624110"/>
            <a:ext cx="7294375" cy="702414"/>
          </a:xfrm>
        </p:spPr>
        <p:txBody>
          <a:bodyPr/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52282" y="1667435"/>
            <a:ext cx="10052329" cy="4836395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Problématique</a:t>
            </a:r>
            <a:endParaRPr lang="fr-FR" sz="24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Comment le droit saisit-il et encadre la diversité religieuse? </a:t>
            </a:r>
          </a:p>
          <a:p>
            <a:pPr marL="1143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Comment divers systèmes juridiques appréhendent-ils et consacrent la religion au regard des crispations sectaires, </a:t>
            </a: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 contradictions des pratiques religieuses,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captation religieuse des individus et des groupes et de l’instrumentalisation politique du sacré?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7496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63071" y="382063"/>
            <a:ext cx="8915400" cy="779687"/>
          </a:xfrm>
        </p:spPr>
        <p:txBody>
          <a:bodyPr/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3341" y="1438835"/>
            <a:ext cx="10321271" cy="4743023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Objectif de l’étude</a:t>
            </a:r>
            <a:endParaRPr lang="fr-FR" sz="2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None/>
            </a:pP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La présente étude se propose de contribuer à la normalisation des comportements en contexte de laïcité.</a:t>
            </a:r>
          </a:p>
          <a:p>
            <a:pPr marL="11430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	</a:t>
            </a:r>
          </a:p>
          <a:p>
            <a:pPr marL="457200" algn="just">
              <a:lnSpc>
                <a:spcPct val="110000"/>
              </a:lnSpc>
              <a:spcBef>
                <a:spcPts val="0"/>
              </a:spcBef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Intérêt de l’étude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La pertinence de l’étude  réside dans l’établissement des relations institutionnelles de l’État avec les forces sociales, mais aussi dans la  distinction et l’identification des États.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670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98501" y="399246"/>
            <a:ext cx="9006112" cy="759853"/>
          </a:xfrm>
        </p:spPr>
        <p:txBody>
          <a:bodyPr/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0919" y="1411941"/>
            <a:ext cx="10146459" cy="4991132"/>
          </a:xfrm>
        </p:spPr>
        <p:txBody>
          <a:bodyPr>
            <a:normAutofit lnSpcReduction="10000"/>
          </a:bodyPr>
          <a:lstStyle/>
          <a:p>
            <a:pPr marL="0" algn="just">
              <a:lnSpc>
                <a:spcPct val="120000"/>
              </a:lnSpc>
              <a:spcBef>
                <a:spcPts val="0"/>
              </a:spcBef>
            </a:pPr>
            <a:r>
              <a:rPr lang="fr-FR" sz="33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Méthodologie</a:t>
            </a:r>
            <a:endParaRPr lang="fr-FR" sz="33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méthode juridique :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analyse des textes juridiques et référence à la pratique des États en matière de religion.</a:t>
            </a: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méthode historique :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constitue une démarche fondamentale car l’histoire a beaucoup pesé  dans le destin religieux des États.</a:t>
            </a: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méthode sociologique :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elle constitue une démarche complémentaire qui a permis d’analyser l’ordre juridique des États face à la pratique des religions.</a:t>
            </a: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7879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30307" y="2641169"/>
            <a:ext cx="8915400" cy="881961"/>
          </a:xfrm>
        </p:spPr>
        <p:txBody>
          <a:bodyPr/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I. UNE SAISIE DIFFÉRENCIÉE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8885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3000" y="365126"/>
            <a:ext cx="10210800" cy="616510"/>
          </a:xfrm>
        </p:spPr>
        <p:txBody>
          <a:bodyPr>
            <a:normAutofit fontScale="90000"/>
          </a:bodyPr>
          <a:lstStyle/>
          <a:p>
            <a:pPr marL="342900" lvl="0" indent="450215">
              <a:lnSpc>
                <a:spcPct val="107000"/>
              </a:lnSpc>
              <a:spcBef>
                <a:spcPts val="1000"/>
              </a:spcBef>
            </a:pPr>
            <a:b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La consécration de la laïcité </a:t>
            </a:r>
            <a:br>
              <a:rPr lang="fr-FR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8528" y="1116106"/>
            <a:ext cx="10345271" cy="5060857"/>
          </a:xfrm>
        </p:spPr>
        <p:txBody>
          <a:bodyPr>
            <a:normAutofit lnSpcReduction="10000"/>
          </a:bodyPr>
          <a:lstStyle/>
          <a:p>
            <a:pPr marL="0" indent="450215" algn="just">
              <a:lnSpc>
                <a:spcPct val="120000"/>
              </a:lnSpc>
              <a:spcBef>
                <a:spcPts val="0"/>
              </a:spcBef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L ’énoncé du principe</a:t>
            </a:r>
          </a:p>
          <a:p>
            <a:pPr marL="0" indent="450215" algn="just">
              <a:lnSpc>
                <a:spcPct val="120000"/>
              </a:lnSpc>
              <a:spcBef>
                <a:spcPts val="0"/>
              </a:spcBef>
            </a:pPr>
            <a:endParaRPr lang="fr-FR" sz="6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363538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La laïcité en contexte européen</a:t>
            </a:r>
          </a:p>
          <a:p>
            <a:pPr marL="0" indent="363538" algn="just">
              <a:lnSpc>
                <a:spcPct val="120000"/>
              </a:lnSpc>
              <a:spcBef>
                <a:spcPts val="0"/>
              </a:spcBef>
            </a:pPr>
            <a:r>
              <a:rPr lang="fr-FR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France :</a:t>
            </a:r>
            <a:r>
              <a:rPr lang="fr-FR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laïcité institutionnelle, fondement du modèle républicain. La loi de 1905 (art. 1 « La </a:t>
            </a:r>
            <a:r>
              <a:rPr lang="fr-FR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Rép</a:t>
            </a:r>
            <a:r>
              <a:rPr lang="fr-FR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assure la liberté de conscience. Elle garantie le libre exercice des cultes »)</a:t>
            </a:r>
          </a:p>
          <a:p>
            <a:pPr marL="0" indent="363538" algn="just">
              <a:lnSpc>
                <a:spcPct val="120000"/>
              </a:lnSpc>
              <a:spcBef>
                <a:spcPts val="0"/>
              </a:spcBef>
            </a:pPr>
            <a:r>
              <a:rPr lang="fr-FR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Allemagne:</a:t>
            </a:r>
            <a:r>
              <a:rPr lang="fr-FR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Lien fort entre les églises (catholiques et luthériennes)</a:t>
            </a:r>
          </a:p>
          <a:p>
            <a:pPr marL="0" indent="363538" algn="just">
              <a:lnSpc>
                <a:spcPct val="120000"/>
              </a:lnSpc>
              <a:spcBef>
                <a:spcPts val="0"/>
              </a:spcBef>
            </a:pPr>
            <a:r>
              <a:rPr lang="fr-FR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Belgique: </a:t>
            </a:r>
            <a:r>
              <a:rPr lang="fr-FR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absence de laïcité institutionnelle forte (article 19 de la constitution)</a:t>
            </a:r>
          </a:p>
          <a:p>
            <a:pPr marL="0" lvl="0" indent="363538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La laïcité en contexte américain</a:t>
            </a:r>
            <a:r>
              <a:rPr lang="fr-FR" sz="2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USA :</a:t>
            </a:r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Officiellement la religion est séparée de l’État par le premier amendement du 12 décembre 1791 de la constitution de 1787.</a:t>
            </a:r>
          </a:p>
          <a:p>
            <a:pPr marL="0" lvl="0" indent="363538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c) La laïcité en contexte africain</a:t>
            </a:r>
          </a:p>
          <a:p>
            <a:pPr marL="0" lvl="0" indent="363538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Cameroun: </a:t>
            </a:r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Constitution du 18 janvier 1996, article 1 al 2 </a:t>
            </a:r>
            <a:r>
              <a:rPr lang="fr-FR" sz="22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La </a:t>
            </a:r>
            <a:r>
              <a:rPr lang="fr-FR" sz="2200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Rép</a:t>
            </a:r>
            <a:r>
              <a:rPr lang="fr-FR" sz="22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du Cameroun est un État unitaire décentralisé. Elle est une et indivisible, laïque, démocratique et sociale ».</a:t>
            </a:r>
          </a:p>
          <a:p>
            <a:pPr marL="0" lvl="0" indent="363538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Éthiopie:</a:t>
            </a:r>
            <a:r>
              <a:rPr lang="fr-FR" sz="22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article 11 de la Constitution de 1994 « L’État et la religion sont séparés ».</a:t>
            </a:r>
          </a:p>
          <a:p>
            <a:pPr marL="0" indent="450215" algn="just">
              <a:lnSpc>
                <a:spcPct val="120000"/>
              </a:lnSpc>
              <a:spcBef>
                <a:spcPts val="0"/>
              </a:spcBef>
            </a:pPr>
            <a:endParaRPr lang="fr-F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94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5047" y="449298"/>
            <a:ext cx="9326189" cy="707149"/>
          </a:xfrm>
        </p:spPr>
        <p:txBody>
          <a:bodyPr>
            <a:normAutofit fontScale="90000"/>
          </a:bodyPr>
          <a:lstStyle/>
          <a:p>
            <a:pPr marL="444500" indent="4763">
              <a:lnSpc>
                <a:spcPct val="107000"/>
              </a:lnSpc>
              <a:spcAft>
                <a:spcPts val="0"/>
              </a:spcAft>
            </a:pP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La consécration de la laïcité (suite)</a:t>
            </a: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9212" y="1506071"/>
            <a:ext cx="10415402" cy="5029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</a:pPr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La laïcité, un principe atténué</a:t>
            </a:r>
          </a:p>
          <a:p>
            <a:pPr marL="0">
              <a:spcBef>
                <a:spcPts val="0"/>
              </a:spcBef>
            </a:pPr>
            <a:endParaRPr lang="fr-F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>
              <a:spcBef>
                <a:spcPts val="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L’identité des États reste profondément marqué par le fait religieux, </a:t>
            </a: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quelque soit la forme de démarcation entre la religion et le pouvoir politique:</a:t>
            </a:r>
          </a:p>
          <a:p>
            <a:pPr marL="457200" lvl="1" algn="just">
              <a:spcBef>
                <a:spcPts val="0"/>
              </a:spcBef>
            </a:pP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1" indent="-34290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phénomène de l’immigration dans les États tradition catholi</a:t>
            </a: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(France)</a:t>
            </a:r>
          </a:p>
          <a:p>
            <a:pPr marL="571500" lvl="1" indent="-34290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force sociopoliti</a:t>
            </a: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des religions (Cameroun)</a:t>
            </a:r>
          </a:p>
          <a:p>
            <a:pPr marL="228600" lvl="1" indent="0" algn="just">
              <a:spcBef>
                <a:spcPts val="0"/>
              </a:spcBef>
              <a:buNone/>
            </a:pP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le poids politi</a:t>
            </a: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de la religion catholique et de l’islam sur la laïcité</a:t>
            </a:r>
          </a:p>
          <a:p>
            <a:pPr marL="228600" lvl="1" indent="0" algn="just">
              <a:spcBef>
                <a:spcPts val="0"/>
              </a:spcBef>
              <a:buNone/>
            </a:pP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l’action des Églises dans les domaines de l’éducation et la santé</a:t>
            </a:r>
          </a:p>
          <a:p>
            <a:pPr marL="228600" lvl="1" indent="0" algn="just">
              <a:spcBef>
                <a:spcPts val="0"/>
              </a:spcBef>
              <a:buNone/>
            </a:pP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-l’insertion des fêtes d’inspiration religieuse parmi les fêtes légales célébrées sur tout le territoire de la Républi</a:t>
            </a: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</a:t>
            </a:r>
          </a:p>
          <a:p>
            <a:pPr marL="228600" lvl="1" indent="0" algn="just">
              <a:spcBef>
                <a:spcPts val="0"/>
              </a:spcBef>
              <a:buNone/>
            </a:pP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l’influence de l’État sur les œuvres sociales des religions, etc.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57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8153" y="322730"/>
            <a:ext cx="10146460" cy="632011"/>
          </a:xfrm>
        </p:spPr>
        <p:txBody>
          <a:bodyPr>
            <a:norm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fr-FR" sz="2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La consécration du confessionnalisme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5083" y="1143001"/>
            <a:ext cx="10509530" cy="4768222"/>
          </a:xfrm>
        </p:spPr>
        <p:txBody>
          <a:bodyPr>
            <a:normAutofit lnSpcReduction="10000"/>
          </a:bodyPr>
          <a:lstStyle/>
          <a:p>
            <a:pPr marL="0" indent="450215" algn="just">
              <a:spcBef>
                <a:spcPts val="0"/>
              </a:spcBef>
            </a:pPr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Le confessionnalisme absolu</a:t>
            </a:r>
          </a:p>
          <a:p>
            <a:pPr marL="0" indent="450215" algn="just">
              <a:spcBef>
                <a:spcPts val="0"/>
              </a:spcBef>
            </a:pP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dirty="0"/>
              <a:t>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confessionnalisme chrétien: cas de l’État confessionnel britannique: l’Église anglicane comme religion d’État (influence sur le fonctionnement des institutions)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confessionnalisme musulman: cas de l’Iran (République islamique basée sur la foi en un Dieu unique, ensemble des lois basées sur des préceptes islamiques)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fr-F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0215" algn="just">
              <a:spcBef>
                <a:spcPts val="0"/>
              </a:spcBef>
            </a:pPr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Le confessionnalisme relatif</a:t>
            </a:r>
          </a:p>
          <a:p>
            <a:pPr marL="0" lvl="0" indent="450215" algn="just">
              <a:spcBef>
                <a:spcPts val="0"/>
              </a:spcBef>
            </a:pP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 du confessionnalisme chrétien et bouddhiste</a:t>
            </a:r>
          </a:p>
          <a:p>
            <a:pPr marL="0" lvl="0" indent="450215" algn="just">
              <a:spcBef>
                <a:spcPts val="0"/>
              </a:spcBef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Cambodge: 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Bouddhisme comme religion d’État</a:t>
            </a:r>
          </a:p>
          <a:p>
            <a:pPr marL="0" lvl="0" indent="450215" algn="just">
              <a:spcBef>
                <a:spcPts val="0"/>
              </a:spcBef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Espagne, Rwanda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etc.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901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69619" y="2702859"/>
            <a:ext cx="9097589" cy="739588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II. UNE PROTECTION PLURIELLE</a:t>
            </a:r>
          </a:p>
        </p:txBody>
      </p:sp>
    </p:spTree>
    <p:extLst>
      <p:ext uri="{BB962C8B-B14F-4D97-AF65-F5344CB8AC3E}">
        <p14:creationId xmlns:p14="http://schemas.microsoft.com/office/powerpoint/2010/main" val="1554031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32964" y="435851"/>
            <a:ext cx="9890966" cy="774384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00000"/>
              </a:lnSpc>
              <a:spcAft>
                <a:spcPts val="0"/>
              </a:spcAft>
            </a:pPr>
            <a:br>
              <a:rPr lang="fr-FR" sz="3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3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Une protection internationale uniforme</a:t>
            </a:r>
            <a:br>
              <a:rPr lang="fr-FR" sz="3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7847" y="1465729"/>
            <a:ext cx="10321272" cy="4679577"/>
          </a:xfrm>
        </p:spPr>
        <p:txBody>
          <a:bodyPr>
            <a:normAutofit fontScale="92500" lnSpcReduction="20000"/>
          </a:bodyPr>
          <a:lstStyle/>
          <a:p>
            <a:pPr marL="538163" indent="0"/>
            <a:r>
              <a:rPr lang="fr-FR" b="1" dirty="0">
                <a:solidFill>
                  <a:srgbClr val="0070C0"/>
                </a:solidFill>
              </a:rPr>
              <a:t>1. La  consécration textuelle</a:t>
            </a:r>
          </a:p>
          <a:p>
            <a:pPr marL="174625" indent="363538" algn="just">
              <a:buFont typeface="Wingdings" panose="05000000000000000000" pitchFamily="2" charset="2"/>
              <a:buChar char="Ø"/>
            </a:pPr>
            <a:r>
              <a:rPr lang="fr-FR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DDHC</a:t>
            </a:r>
            <a:r>
              <a:rPr lang="fr-F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(1789): </a:t>
            </a:r>
            <a:r>
              <a:rPr lang="fr-F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10, «  Nul ne peut être inquiété pour ses opinions, même religieuses, pourvu que leur manifestation ne trouble pas </a:t>
            </a:r>
            <a:r>
              <a:rPr lang="fr-FR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l’ordre public </a:t>
            </a:r>
            <a:r>
              <a:rPr lang="fr-F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établi par la loi ».</a:t>
            </a:r>
          </a:p>
          <a:p>
            <a:pPr marL="174625" indent="363538" algn="just">
              <a:buFont typeface="Wingdings" panose="05000000000000000000" pitchFamily="2" charset="2"/>
              <a:buChar char="Ø"/>
            </a:pPr>
            <a:r>
              <a:rPr lang="fr-FR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DUDH (1948): </a:t>
            </a:r>
            <a:r>
              <a:rPr lang="fr-F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18 </a:t>
            </a:r>
          </a:p>
          <a:p>
            <a:pPr marL="174625" indent="363538" algn="just">
              <a:buFont typeface="Wingdings" panose="05000000000000000000" pitchFamily="2" charset="2"/>
              <a:buChar char="Ø"/>
            </a:pPr>
            <a:r>
              <a:rPr lang="fr-FR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PIDCP (1966): </a:t>
            </a:r>
            <a:r>
              <a:rPr lang="fr-F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18 (en ses quatre paragraphes)</a:t>
            </a:r>
          </a:p>
          <a:p>
            <a:pPr marL="174625" indent="363538" algn="just">
              <a:buFont typeface="Wingdings" panose="05000000000000000000" pitchFamily="2" charset="2"/>
              <a:buChar char="Ø"/>
            </a:pPr>
            <a:r>
              <a:rPr lang="fr-FR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Déclaration sur l’élimination de toutes les formes d’intolérance et de discrimination fondées sur la religion ou la conviction (1981).</a:t>
            </a:r>
          </a:p>
          <a:p>
            <a:pPr marL="174625" indent="363538" algn="just">
              <a:buFont typeface="Wingdings" panose="05000000000000000000" pitchFamily="2" charset="2"/>
              <a:buChar char="Ø"/>
            </a:pPr>
            <a:r>
              <a:rPr lang="fr-FR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CEDH</a:t>
            </a:r>
            <a:r>
              <a:rPr lang="fr-F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article 9.</a:t>
            </a:r>
          </a:p>
          <a:p>
            <a:pPr marL="174625" indent="363538" algn="just">
              <a:buFont typeface="Wingdings" panose="05000000000000000000" pitchFamily="2" charset="2"/>
              <a:buChar char="Ø"/>
            </a:pPr>
            <a:r>
              <a:rPr lang="fr-FR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CADHP: </a:t>
            </a:r>
            <a:r>
              <a:rPr lang="fr-F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8, </a:t>
            </a:r>
            <a:r>
              <a:rPr lang="fr-FR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CADBE, PCADHP</a:t>
            </a:r>
            <a:r>
              <a:rPr lang="fr-F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relatif aux droits de la femme, </a:t>
            </a:r>
            <a:r>
              <a:rPr lang="fr-FR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CADEG</a:t>
            </a:r>
          </a:p>
        </p:txBody>
      </p:sp>
    </p:spTree>
    <p:extLst>
      <p:ext uri="{BB962C8B-B14F-4D97-AF65-F5344CB8AC3E}">
        <p14:creationId xmlns:p14="http://schemas.microsoft.com/office/powerpoint/2010/main" val="3308485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03761"/>
            <a:ext cx="10515600" cy="737534"/>
          </a:xfrm>
        </p:spPr>
        <p:txBody>
          <a:bodyPr>
            <a:normAutofit/>
          </a:bodyPr>
          <a:lstStyle/>
          <a:p>
            <a:pPr lvl="0" indent="450215">
              <a:lnSpc>
                <a:spcPct val="100000"/>
              </a:lnSpc>
              <a:spcBef>
                <a:spcPts val="0"/>
              </a:spcBef>
            </a:pP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Une protection internationale uniforme (suite et fin)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32965" y="1196788"/>
            <a:ext cx="9820835" cy="4980175"/>
          </a:xfrm>
        </p:spPr>
        <p:txBody>
          <a:bodyPr>
            <a:normAutofit lnSpcReduction="10000"/>
          </a:bodyPr>
          <a:lstStyle/>
          <a:p>
            <a:pPr marL="0" indent="450215" algn="just">
              <a:spcBef>
                <a:spcPts val="0"/>
              </a:spcBef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Les mécanismes de protection</a:t>
            </a:r>
          </a:p>
          <a:p>
            <a:pPr marL="0" indent="450215" algn="just">
              <a:spcBef>
                <a:spcPts val="0"/>
              </a:spcBef>
            </a:pP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Mécanismes universels</a:t>
            </a:r>
          </a:p>
          <a:p>
            <a:pPr marL="0" indent="450215" algn="just">
              <a:spcBef>
                <a:spcPts val="0"/>
              </a:spcBef>
            </a:pP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Comité des droits de l’homme des Nations Unies (article 28 du PIDCP).</a:t>
            </a:r>
          </a:p>
          <a:p>
            <a:pPr marL="0" indent="450215" algn="just">
              <a:spcBef>
                <a:spcPts val="0"/>
              </a:spcBef>
            </a:pP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Rapporteur spécial  (expert indépendant chargé de dénoncer toute violation des droits constatée dans sa sphère d’action et de faire des recommandations)</a:t>
            </a:r>
          </a:p>
          <a:p>
            <a:pPr marL="0" indent="450215" algn="just">
              <a:spcBef>
                <a:spcPts val="0"/>
              </a:spcBef>
            </a:pPr>
            <a:endParaRPr lang="fr-F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Mécanismes régionaux</a:t>
            </a:r>
          </a:p>
          <a:p>
            <a:pPr marL="0" indent="450215" algn="just">
              <a:lnSpc>
                <a:spcPct val="100000"/>
              </a:lnSpc>
              <a:spcBef>
                <a:spcPts val="0"/>
              </a:spcBef>
            </a:pP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 EDH (Il y a une quarantaine de violations constatées de l’article 9) </a:t>
            </a:r>
          </a:p>
          <a:p>
            <a:pPr marL="0" indent="450215" algn="just">
              <a:lnSpc>
                <a:spcPct val="100000"/>
              </a:lnSpc>
              <a:spcBef>
                <a:spcPts val="0"/>
              </a:spcBef>
            </a:pP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 ADHP/Cour ADHP: l</a:t>
            </a:r>
            <a:r>
              <a:rPr lang="fr-FR" sz="2600" dirty="0">
                <a:latin typeface="Times New Roman" panose="02020603050405020304" pitchFamily="18" charset="0"/>
              </a:rPr>
              <a:t>e droit de se conformer à ses pratiques religieuses n’est pas un droit absolu (affaire </a:t>
            </a:r>
            <a:r>
              <a:rPr lang="fr-FR" sz="2600" i="1" dirty="0" err="1">
                <a:latin typeface="Times New Roman" panose="02020603050405020304" pitchFamily="18" charset="0"/>
              </a:rPr>
              <a:t>Garreth</a:t>
            </a:r>
            <a:r>
              <a:rPr lang="fr-FR" sz="2600" i="1" dirty="0">
                <a:latin typeface="Times New Roman" panose="02020603050405020304" pitchFamily="18" charset="0"/>
              </a:rPr>
              <a:t> </a:t>
            </a:r>
            <a:r>
              <a:rPr lang="fr-FR" sz="2600" i="1" dirty="0" err="1">
                <a:latin typeface="Times New Roman" panose="02020603050405020304" pitchFamily="18" charset="0"/>
              </a:rPr>
              <a:t>Anver</a:t>
            </a:r>
            <a:r>
              <a:rPr lang="fr-FR" sz="2600" i="1" dirty="0">
                <a:latin typeface="Times New Roman" panose="02020603050405020304" pitchFamily="18" charset="0"/>
              </a:rPr>
              <a:t> Prince c. Afrique du Sud, Communication 255/02 </a:t>
            </a:r>
            <a:r>
              <a:rPr lang="fr-FR" sz="2600" dirty="0">
                <a:latin typeface="Times New Roman" panose="02020603050405020304" pitchFamily="18" charset="0"/>
              </a:rPr>
              <a:t>)</a:t>
            </a:r>
            <a:endParaRPr lang="fr-F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389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0640"/>
          </a:xfrm>
        </p:spPr>
        <p:txBody>
          <a:bodyPr>
            <a:normAutofit/>
          </a:bodyPr>
          <a:lstStyle/>
          <a:p>
            <a:pPr indent="450215">
              <a:lnSpc>
                <a:spcPct val="100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Une protection nationale variée</a:t>
            </a: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9588" y="1304365"/>
            <a:ext cx="10614212" cy="4872598"/>
          </a:xfrm>
        </p:spPr>
        <p:txBody>
          <a:bodyPr>
            <a:noAutofit/>
          </a:bodyPr>
          <a:lstStyle/>
          <a:p>
            <a:pPr marL="0" indent="450215" algn="just">
              <a:lnSpc>
                <a:spcPct val="120000"/>
              </a:lnSpc>
              <a:spcBef>
                <a:spcPts val="0"/>
              </a:spcBef>
            </a:pP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Le cadre juridique de l’exercice de la liberté religieuse</a:t>
            </a:r>
          </a:p>
          <a:p>
            <a:pPr marL="0" indent="450215" algn="just">
              <a:lnSpc>
                <a:spcPct val="120000"/>
              </a:lnSpc>
              <a:spcBef>
                <a:spcPts val="0"/>
              </a:spcBef>
            </a:pPr>
            <a:endParaRPr lang="fr-FR" sz="2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0215" algn="just">
              <a:lnSpc>
                <a:spcPct val="120000"/>
              </a:lnSpc>
              <a:spcBef>
                <a:spcPts val="0"/>
              </a:spcBef>
            </a:pPr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L’ adoption des textes spécifiques </a:t>
            </a:r>
          </a:p>
          <a:p>
            <a:pPr marL="0" indent="450215" algn="just">
              <a:lnSpc>
                <a:spcPct val="120000"/>
              </a:lnSpc>
              <a:spcBef>
                <a:spcPts val="0"/>
              </a:spcBef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 du Cameroun: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Loi n° 053/90 du 19 décembre 1990 relative à la liberté d'association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en son article 2 (Autorisation), article 30 (suspension pour trouble à l'ordre public), article 31 (dissolution pour déviation de l'objet initial).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fr-FR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Décret n° 92/052 du 27 mars 1992 portant régime pénitentiaire au Cameroun (Droit du détenu et modalités d’exercice de la liberté religieuse dans les prisons).</a:t>
            </a:r>
          </a:p>
        </p:txBody>
      </p:sp>
    </p:spTree>
    <p:extLst>
      <p:ext uri="{BB962C8B-B14F-4D97-AF65-F5344CB8AC3E}">
        <p14:creationId xmlns:p14="http://schemas.microsoft.com/office/powerpoint/2010/main" val="1419713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7094" y="287933"/>
            <a:ext cx="9877518" cy="774385"/>
          </a:xfrm>
        </p:spPr>
        <p:txBody>
          <a:bodyPr>
            <a:normAutofit/>
          </a:bodyPr>
          <a:lstStyle/>
          <a:p>
            <a:pPr indent="450215">
              <a:lnSpc>
                <a:spcPct val="100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Une protection nationale variée (suite)</a:t>
            </a:r>
            <a:endParaRPr lang="fr-FR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27094" y="1237129"/>
            <a:ext cx="9877518" cy="5230906"/>
          </a:xfrm>
        </p:spPr>
        <p:txBody>
          <a:bodyPr>
            <a:normAutofit/>
          </a:bodyPr>
          <a:lstStyle/>
          <a:p>
            <a:pPr algn="just"/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Les limites à l’exercice de la liberté religieuse 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</a:rPr>
              <a:t>La liberté proclamée et garantie y est plus que restreinte quant à son exercice. Ces textes sont très imprégnés des notions d'ordre public, de sûreté publique, d'autorisation préalable, de déclaration préalable, de suspension, de dissolution et de rejet.</a:t>
            </a:r>
          </a:p>
          <a:p>
            <a:pPr lvl="0" algn="just"/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sanctions prévues par </a:t>
            </a:r>
            <a:r>
              <a:rPr lang="fr-FR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le Code pénal camerounais:</a:t>
            </a:r>
          </a:p>
          <a:p>
            <a:pPr lvl="0" algn="just"/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outrage aux religions (art. 241.1 et 241.2) au moyen de peines d'emprisonnement (de six jours à six mois) et d'amendes (de 5 000 à 500 000 francs CFA, voire 20 millions au maximum si l'infraction est commise par voie de presse ou de radio).</a:t>
            </a:r>
            <a:endParaRPr lang="fr-FR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celui qui frappe ou injurie publiquement le ministre d'un culte à l'occasion de l'exercice de son ministère est puni d'un emprisonnement de un mois à trois ans (art. 270).</a:t>
            </a:r>
            <a:endParaRPr lang="fr-FR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043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2283" y="624110"/>
            <a:ext cx="10052330" cy="693702"/>
          </a:xfrm>
        </p:spPr>
        <p:txBody>
          <a:bodyPr>
            <a:noAutofit/>
          </a:bodyPr>
          <a:lstStyle/>
          <a:p>
            <a:pPr indent="450215">
              <a:lnSpc>
                <a:spcPct val="100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Une protection nationale variée (suite et fin)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3341" y="1586753"/>
            <a:ext cx="10321272" cy="4894729"/>
          </a:xfrm>
        </p:spPr>
        <p:txBody>
          <a:bodyPr>
            <a:normAutofit/>
          </a:bodyPr>
          <a:lstStyle/>
          <a:p>
            <a:pPr lvl="0"/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Les mécanismes de protection au plan interne</a:t>
            </a:r>
          </a:p>
          <a:p>
            <a:pPr lvl="0"/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juridictions ordinaires</a:t>
            </a:r>
          </a:p>
          <a:p>
            <a:pPr algn="just"/>
            <a:r>
              <a:rPr lang="fr-FR" i="1" dirty="0">
                <a:latin typeface="Times New Roman" panose="02020603050405020304" pitchFamily="18" charset="0"/>
              </a:rPr>
              <a:t>Eitel </a:t>
            </a:r>
            <a:r>
              <a:rPr lang="fr-FR" i="1" dirty="0" err="1">
                <a:latin typeface="Times New Roman" panose="02020603050405020304" pitchFamily="18" charset="0"/>
              </a:rPr>
              <a:t>Mouelle</a:t>
            </a:r>
            <a:r>
              <a:rPr lang="fr-FR" i="1" dirty="0">
                <a:latin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</a:rPr>
              <a:t>Koula</a:t>
            </a:r>
            <a:r>
              <a:rPr lang="fr-FR" i="1" dirty="0">
                <a:latin typeface="Times New Roman" panose="02020603050405020304" pitchFamily="18" charset="0"/>
              </a:rPr>
              <a:t> </a:t>
            </a:r>
            <a:r>
              <a:rPr lang="fr-FR" dirty="0">
                <a:latin typeface="Times New Roman" panose="02020603050405020304" pitchFamily="18" charset="0"/>
              </a:rPr>
              <a:t>c. </a:t>
            </a:r>
            <a:r>
              <a:rPr lang="fr-FR" i="1" dirty="0">
                <a:latin typeface="Times New Roman" panose="02020603050405020304" pitchFamily="18" charset="0"/>
              </a:rPr>
              <a:t>République fédérale du Cameroun, </a:t>
            </a:r>
            <a:r>
              <a:rPr lang="fr-FR" dirty="0">
                <a:latin typeface="Times New Roman" panose="02020603050405020304" pitchFamily="18" charset="0"/>
              </a:rPr>
              <a:t>arrêt n° 178/CFJ/SCAY du 25 mars 1972 et </a:t>
            </a:r>
            <a:r>
              <a:rPr lang="fr-FR" i="1" dirty="0">
                <a:latin typeface="Times New Roman" panose="02020603050405020304" pitchFamily="18" charset="0"/>
              </a:rPr>
              <a:t>Nana </a:t>
            </a:r>
            <a:r>
              <a:rPr lang="fr-FR" i="1" dirty="0" err="1">
                <a:latin typeface="Times New Roman" panose="02020603050405020304" pitchFamily="18" charset="0"/>
              </a:rPr>
              <a:t>Tchana</a:t>
            </a:r>
            <a:r>
              <a:rPr lang="fr-FR" i="1" dirty="0">
                <a:latin typeface="Times New Roman" panose="02020603050405020304" pitchFamily="18" charset="0"/>
              </a:rPr>
              <a:t> Daniel Roger </a:t>
            </a:r>
            <a:r>
              <a:rPr lang="fr-FR" dirty="0">
                <a:latin typeface="Times New Roman" panose="02020603050405020304" pitchFamily="18" charset="0"/>
              </a:rPr>
              <a:t>c. </a:t>
            </a:r>
            <a:r>
              <a:rPr lang="fr-FR" i="1" dirty="0">
                <a:latin typeface="Times New Roman" panose="02020603050405020304" pitchFamily="18" charset="0"/>
              </a:rPr>
              <a:t>République fédérale du Cameroun, </a:t>
            </a:r>
            <a:r>
              <a:rPr lang="fr-FR" dirty="0">
                <a:latin typeface="Times New Roman" panose="02020603050405020304" pitchFamily="18" charset="0"/>
              </a:rPr>
              <a:t>arrêt n° 194/CFJ/SCAY du 25 mai 1972. </a:t>
            </a:r>
          </a:p>
          <a:p>
            <a:pPr algn="just"/>
            <a:r>
              <a:rPr lang="fr-FR" dirty="0">
                <a:latin typeface="Times New Roman" panose="02020603050405020304" pitchFamily="18" charset="0"/>
              </a:rPr>
              <a:t>Identité d’objet (contestation du décret du 13 mai 1970 constatant la dissolution de la secte des Témoins de Jéhovah).</a:t>
            </a:r>
          </a:p>
        </p:txBody>
      </p:sp>
    </p:spTree>
    <p:extLst>
      <p:ext uri="{BB962C8B-B14F-4D97-AF65-F5344CB8AC3E}">
        <p14:creationId xmlns:p14="http://schemas.microsoft.com/office/powerpoint/2010/main" val="175368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400" cy="949196"/>
          </a:xfrm>
        </p:spPr>
        <p:txBody>
          <a:bodyPr>
            <a:normAutofit/>
          </a:bodyPr>
          <a:lstStyle/>
          <a:p>
            <a:pPr indent="450215">
              <a:spcAft>
                <a:spcPts val="0"/>
              </a:spcAft>
            </a:pP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État laïque ne peut se contenter d’ignorer le fait religieux, mais doit à l’inverse s’en saisir afin de garantir la liberté de conscience et de religion des citoyens, </a:t>
            </a:r>
            <a:r>
              <a:rPr lang="fr-FR" dirty="0">
                <a:latin typeface="Times New Roman" panose="02020603050405020304" pitchFamily="18" charset="0"/>
              </a:rPr>
              <a:t>ne serait-ce que pour faire respecter ordre public et cohésion sociale. </a:t>
            </a:r>
          </a:p>
          <a:p>
            <a:pPr algn="just"/>
            <a:r>
              <a:rPr lang="fr-FR" dirty="0">
                <a:latin typeface="Times New Roman" panose="02020603050405020304" pitchFamily="18" charset="0"/>
              </a:rPr>
              <a:t>Donc, la neutralité, la liberté religieuse et le pluralisme s’inscrivent dans un ensemble juridique cohérent plus vaste et nécessairement réunificateur.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902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326341"/>
            <a:ext cx="10598150" cy="1075766"/>
          </a:xfrm>
        </p:spPr>
        <p:txBody>
          <a:bodyPr>
            <a:normAutofit/>
          </a:bodyPr>
          <a:lstStyle/>
          <a:p>
            <a:pPr algn="just"/>
            <a:r>
              <a:rPr lang="fr-FR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Merci pour votre aimable attention</a:t>
            </a:r>
          </a:p>
        </p:txBody>
      </p:sp>
    </p:spTree>
    <p:extLst>
      <p:ext uri="{BB962C8B-B14F-4D97-AF65-F5344CB8AC3E}">
        <p14:creationId xmlns:p14="http://schemas.microsoft.com/office/powerpoint/2010/main" val="29352239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6704</TotalTime>
  <Words>914</Words>
  <Application>Microsoft Office PowerPoint</Application>
  <PresentationFormat>Widescreen</PresentationFormat>
  <Paragraphs>117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Garamond</vt:lpstr>
      <vt:lpstr>Times New Roman</vt:lpstr>
      <vt:lpstr>Wingdings</vt:lpstr>
      <vt:lpstr>Thème Office</vt:lpstr>
      <vt:lpstr> MINRESI/CNE  QUATRIÈME  JOURNÉE  D’ÉTUDES ANNUELLE  DU DÉPARTEMENT DES ÉTUDES POLITIQUES ET JURIDIQUES  19 Septembre 2019 Thème « L’effet du temps dans le processus de consolidation de la paix », </vt:lpstr>
      <vt:lpstr>Plan sommaire</vt:lpstr>
      <vt:lpstr> Introduction </vt:lpstr>
      <vt:lpstr> Introduction (suite) </vt:lpstr>
      <vt:lpstr>Introduction (suite)</vt:lpstr>
      <vt:lpstr>Introduction (suite)</vt:lpstr>
      <vt:lpstr>Introduction (suite)</vt:lpstr>
      <vt:lpstr>I. UNE SAISIE DIFFÉRENCIÉE</vt:lpstr>
      <vt:lpstr> A. La consécration de la laïcité  </vt:lpstr>
      <vt:lpstr>      A. La consécration de la laïcité (suite)      </vt:lpstr>
      <vt:lpstr>B. La consécration du confessionnalisme</vt:lpstr>
      <vt:lpstr>II. UNE PROTECTION PLURIELLE</vt:lpstr>
      <vt:lpstr>  A. Une protection internationale uniforme  </vt:lpstr>
      <vt:lpstr>A. Une protection internationale uniforme (suite et fin)</vt:lpstr>
      <vt:lpstr>B. Une protection nationale variée</vt:lpstr>
      <vt:lpstr>B. Une protection nationale variée (suite)</vt:lpstr>
      <vt:lpstr>B. Une protection nationale variée (suite et fin)</vt:lpstr>
      <vt:lpstr>Conclusion</vt:lpstr>
      <vt:lpstr>Merci pour votre aimable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MINRESI/CNE/Département des études politiques et juridiques  CONFÉRENCE-DÉBAT Nation et République sous le prisme des défis contemporains 12 septembre 2017  Thème À propos de la crise des critères de définition de l’État en  droit international contemporain</dc:title>
  <dc:creator>Etienne TABI</dc:creator>
  <cp:lastModifiedBy>hp</cp:lastModifiedBy>
  <cp:revision>151</cp:revision>
  <dcterms:created xsi:type="dcterms:W3CDTF">2017-09-05T11:02:44Z</dcterms:created>
  <dcterms:modified xsi:type="dcterms:W3CDTF">2019-09-16T07:31:59Z</dcterms:modified>
</cp:coreProperties>
</file>